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7" r:id="rId2"/>
    <p:sldId id="258" r:id="rId3"/>
    <p:sldId id="260" r:id="rId4"/>
    <p:sldId id="261" r:id="rId5"/>
    <p:sldId id="263" r:id="rId6"/>
    <p:sldId id="264" r:id="rId7"/>
    <p:sldId id="262" r:id="rId8"/>
    <p:sldId id="266" r:id="rId9"/>
    <p:sldId id="265" r:id="rId10"/>
    <p:sldId id="269" r:id="rId11"/>
    <p:sldId id="267" r:id="rId12"/>
    <p:sldId id="268" r:id="rId13"/>
    <p:sldId id="270" r:id="rId14"/>
    <p:sldId id="271" r:id="rId15"/>
    <p:sldId id="272" r:id="rId16"/>
    <p:sldId id="2352" r:id="rId17"/>
    <p:sldId id="2334" r:id="rId18"/>
    <p:sldId id="2426" r:id="rId19"/>
    <p:sldId id="2427" r:id="rId20"/>
    <p:sldId id="273" r:id="rId21"/>
    <p:sldId id="2398" r:id="rId22"/>
    <p:sldId id="2399" r:id="rId23"/>
    <p:sldId id="2429" r:id="rId24"/>
    <p:sldId id="2410" r:id="rId25"/>
    <p:sldId id="274" r:id="rId26"/>
    <p:sldId id="2416" r:id="rId27"/>
    <p:sldId id="2406" r:id="rId28"/>
    <p:sldId id="2418" r:id="rId29"/>
    <p:sldId id="2430" r:id="rId30"/>
    <p:sldId id="2403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F4129"/>
    <a:srgbClr val="E8303B"/>
    <a:srgbClr val="5DA9DD"/>
    <a:srgbClr val="4267B2"/>
    <a:srgbClr val="FEF3D4"/>
    <a:srgbClr val="F8E08E"/>
    <a:srgbClr val="383333"/>
    <a:srgbClr val="C26E68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74337066386006E-2"/>
          <c:y val="0.14257503004872871"/>
          <c:w val="0.94513199952935556"/>
          <c:h val="0.826750461724941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142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Sheet1!$A$2:$A$22</c:f>
              <c:strCache>
                <c:ptCount val="21"/>
                <c:pt idx="0">
                  <c:v>DTG conception May</c:v>
                </c:pt>
                <c:pt idx="1">
                  <c:v>DTG conception July</c:v>
                </c:pt>
                <c:pt idx="2">
                  <c:v>DTG conception</c:v>
                </c:pt>
                <c:pt idx="3">
                  <c:v>DTG conception Nov</c:v>
                </c:pt>
                <c:pt idx="4">
                  <c:v>DTG conception</c:v>
                </c:pt>
                <c:pt idx="5">
                  <c:v>DTG conception</c:v>
                </c:pt>
                <c:pt idx="6">
                  <c:v>EF</c:v>
                </c:pt>
                <c:pt idx="7">
                  <c:v>Non DTG conception</c:v>
                </c:pt>
                <c:pt idx="8">
                  <c:v>Non DTG conception</c:v>
                </c:pt>
                <c:pt idx="9">
                  <c:v>Non DTG conception</c:v>
                </c:pt>
                <c:pt idx="10">
                  <c:v>Non DTG conception</c:v>
                </c:pt>
                <c:pt idx="11">
                  <c:v>DTG pregnancy</c:v>
                </c:pt>
                <c:pt idx="12">
                  <c:v>DTG pregnancy</c:v>
                </c:pt>
                <c:pt idx="13">
                  <c:v>DTG pregnancy</c:v>
                </c:pt>
                <c:pt idx="14">
                  <c:v>DTG pregnancy</c:v>
                </c:pt>
                <c:pt idx="15">
                  <c:v>DTG pregnancy</c:v>
                </c:pt>
                <c:pt idx="16">
                  <c:v>HIV-</c:v>
                </c:pt>
                <c:pt idx="17">
                  <c:v>HIV-</c:v>
                </c:pt>
                <c:pt idx="18">
                  <c:v>HIV-</c:v>
                </c:pt>
                <c:pt idx="19">
                  <c:v>HIV-</c:v>
                </c:pt>
                <c:pt idx="20">
                  <c:v>HIV-1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0.94</c:v>
                </c:pt>
                <c:pt idx="1">
                  <c:v>0.67</c:v>
                </c:pt>
                <c:pt idx="2">
                  <c:v>0.5</c:v>
                </c:pt>
                <c:pt idx="3">
                  <c:v>0.5</c:v>
                </c:pt>
                <c:pt idx="4">
                  <c:v>0.41</c:v>
                </c:pt>
                <c:pt idx="5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7-4AB3-9C98-C412E4ED8C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4400552"/>
        <c:axId val="544401536"/>
      </c:lineChart>
      <c:catAx>
        <c:axId val="54440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4401536"/>
        <c:crosses val="autoZero"/>
        <c:auto val="1"/>
        <c:lblAlgn val="ctr"/>
        <c:lblOffset val="100"/>
        <c:noMultiLvlLbl val="0"/>
      </c:catAx>
      <c:valAx>
        <c:axId val="544401536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 with NTD</a:t>
                </a:r>
              </a:p>
            </c:rich>
          </c:tx>
          <c:layout>
            <c:manualLayout>
              <c:xMode val="edge"/>
              <c:yMode val="edge"/>
              <c:x val="1.836091622640133E-2"/>
              <c:y val="0.50327546438565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4400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368" y="2130427"/>
            <a:ext cx="8859915" cy="1470025"/>
          </a:xfrm>
        </p:spPr>
        <p:txBody>
          <a:bodyPr>
            <a:noAutofit/>
          </a:bodyPr>
          <a:lstStyle/>
          <a:p>
            <a:r>
              <a:rPr lang="en-ZA" sz="4400" dirty="0"/>
              <a:t>Antiretrovirals for prevention in women of childbearing age: </a:t>
            </a:r>
            <a:br>
              <a:rPr lang="en-ZA" sz="4400" dirty="0"/>
            </a:br>
            <a:r>
              <a:rPr lang="en-ZA" sz="4400" i="1" dirty="0"/>
              <a:t>issues to consider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88281"/>
            <a:ext cx="8534400" cy="1041856"/>
          </a:xfrm>
        </p:spPr>
        <p:txBody>
          <a:bodyPr>
            <a:normAutofit/>
          </a:bodyPr>
          <a:lstStyle/>
          <a:p>
            <a:r>
              <a:rPr lang="en-US" b="1" dirty="0"/>
              <a:t>Landon Myer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88193-0D72-4393-AA74-C86C35F2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02" y="4537276"/>
            <a:ext cx="5133011" cy="1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0BB3-E5AB-40D8-B27D-EE241C4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Balancing </a:t>
            </a:r>
            <a:r>
              <a:rPr lang="en-ZA" i="1" dirty="0"/>
              <a:t>risk vs benefits </a:t>
            </a:r>
            <a:r>
              <a:rPr lang="en-ZA" dirty="0"/>
              <a:t>for </a:t>
            </a:r>
            <a:r>
              <a:rPr lang="en-ZA" i="1" dirty="0"/>
              <a:t>individuals vs populations</a:t>
            </a:r>
          </a:p>
        </p:txBody>
      </p:sp>
    </p:spTree>
    <p:extLst>
      <p:ext uri="{BB962C8B-B14F-4D97-AF65-F5344CB8AC3E}">
        <p14:creationId xmlns:p14="http://schemas.microsoft.com/office/powerpoint/2010/main" val="357790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0BB3-E5AB-40D8-B27D-EE241C4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Balancing </a:t>
            </a:r>
            <a:r>
              <a:rPr lang="en-ZA" i="1" dirty="0"/>
              <a:t>risk vs benefits </a:t>
            </a:r>
            <a:r>
              <a:rPr lang="en-ZA" dirty="0"/>
              <a:t>for </a:t>
            </a:r>
            <a:r>
              <a:rPr lang="en-ZA" i="1" dirty="0"/>
              <a:t>individuals vs populations</a:t>
            </a:r>
            <a:endParaRPr lang="en-Z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88E8FA-C4F2-491D-8FB5-2F8832A7DC64}"/>
              </a:ext>
            </a:extLst>
          </p:cNvPr>
          <p:cNvSpPr/>
          <p:nvPr/>
        </p:nvSpPr>
        <p:spPr>
          <a:xfrm>
            <a:off x="2005106" y="3916217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5AF389-A1E4-44F6-8C71-49133CB76EFB}"/>
              </a:ext>
            </a:extLst>
          </p:cNvPr>
          <p:cNvCxnSpPr>
            <a:cxnSpLocks/>
          </p:cNvCxnSpPr>
          <p:nvPr/>
        </p:nvCxnSpPr>
        <p:spPr>
          <a:xfrm>
            <a:off x="982836" y="3304253"/>
            <a:ext cx="3373843" cy="1329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66E81B-6D76-48B4-B82D-20ACAEF0C58B}"/>
              </a:ext>
            </a:extLst>
          </p:cNvPr>
          <p:cNvSpPr txBox="1"/>
          <p:nvPr/>
        </p:nvSpPr>
        <p:spPr>
          <a:xfrm>
            <a:off x="456953" y="3438424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Benefits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44C71-732E-46BA-BC0E-BA7709513A7B}"/>
              </a:ext>
            </a:extLst>
          </p:cNvPr>
          <p:cNvSpPr txBox="1"/>
          <p:nvPr/>
        </p:nvSpPr>
        <p:spPr>
          <a:xfrm>
            <a:off x="3874537" y="4653390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Risks</a:t>
            </a:r>
            <a:endParaRPr lang="en-ZA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13-3305-4141-B8B7-EFA3DBECEB3A}"/>
              </a:ext>
            </a:extLst>
          </p:cNvPr>
          <p:cNvSpPr txBox="1"/>
          <p:nvPr/>
        </p:nvSpPr>
        <p:spPr>
          <a:xfrm>
            <a:off x="34595" y="2361726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Tolerance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Resistance barrier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Viral suppression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92B09-D159-40B5-AAB1-975CC4310418}"/>
              </a:ext>
            </a:extLst>
          </p:cNvPr>
          <p:cNvSpPr txBox="1"/>
          <p:nvPr/>
        </p:nvSpPr>
        <p:spPr>
          <a:xfrm>
            <a:off x="2968836" y="3419970"/>
            <a:ext cx="210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b="1" dirty="0"/>
              <a:t>Weight gain?</a:t>
            </a:r>
          </a:p>
          <a:p>
            <a:pPr algn="ctr"/>
            <a:r>
              <a:rPr lang="en-ZA" b="1" dirty="0"/>
              <a:t>CVD risk?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1F21F-6043-41DC-B418-CCCCF7095A3E}"/>
              </a:ext>
            </a:extLst>
          </p:cNvPr>
          <p:cNvSpPr txBox="1"/>
          <p:nvPr/>
        </p:nvSpPr>
        <p:spPr>
          <a:xfrm>
            <a:off x="2001250" y="4315427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0BB3-E5AB-40D8-B27D-EE241C4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Balancing </a:t>
            </a:r>
            <a:r>
              <a:rPr lang="en-ZA" i="1" dirty="0"/>
              <a:t>risk vs benefits </a:t>
            </a:r>
            <a:r>
              <a:rPr lang="en-ZA" dirty="0"/>
              <a:t>for </a:t>
            </a:r>
            <a:r>
              <a:rPr lang="en-ZA" i="1" dirty="0"/>
              <a:t>individuals vs populations</a:t>
            </a:r>
            <a:endParaRPr lang="en-Z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88E8FA-C4F2-491D-8FB5-2F8832A7DC64}"/>
              </a:ext>
            </a:extLst>
          </p:cNvPr>
          <p:cNvSpPr/>
          <p:nvPr/>
        </p:nvSpPr>
        <p:spPr>
          <a:xfrm>
            <a:off x="2005106" y="3916217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5AF389-A1E4-44F6-8C71-49133CB76EFB}"/>
              </a:ext>
            </a:extLst>
          </p:cNvPr>
          <p:cNvCxnSpPr>
            <a:cxnSpLocks/>
          </p:cNvCxnSpPr>
          <p:nvPr/>
        </p:nvCxnSpPr>
        <p:spPr>
          <a:xfrm>
            <a:off x="982836" y="3304253"/>
            <a:ext cx="3373843" cy="1329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66E81B-6D76-48B4-B82D-20ACAEF0C58B}"/>
              </a:ext>
            </a:extLst>
          </p:cNvPr>
          <p:cNvSpPr txBox="1"/>
          <p:nvPr/>
        </p:nvSpPr>
        <p:spPr>
          <a:xfrm>
            <a:off x="456953" y="3438424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Benefits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44C71-732E-46BA-BC0E-BA7709513A7B}"/>
              </a:ext>
            </a:extLst>
          </p:cNvPr>
          <p:cNvSpPr txBox="1"/>
          <p:nvPr/>
        </p:nvSpPr>
        <p:spPr>
          <a:xfrm>
            <a:off x="3874537" y="4653390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Risks</a:t>
            </a:r>
            <a:endParaRPr lang="en-ZA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F2413-3305-4141-B8B7-EFA3DBECEB3A}"/>
              </a:ext>
            </a:extLst>
          </p:cNvPr>
          <p:cNvSpPr txBox="1"/>
          <p:nvPr/>
        </p:nvSpPr>
        <p:spPr>
          <a:xfrm>
            <a:off x="34595" y="2361726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Tolerance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Resistance barrier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Viral suppression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92B09-D159-40B5-AAB1-975CC4310418}"/>
              </a:ext>
            </a:extLst>
          </p:cNvPr>
          <p:cNvSpPr txBox="1"/>
          <p:nvPr/>
        </p:nvSpPr>
        <p:spPr>
          <a:xfrm>
            <a:off x="2968836" y="3419970"/>
            <a:ext cx="210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b="1" dirty="0"/>
              <a:t>Weight gain?</a:t>
            </a:r>
          </a:p>
          <a:p>
            <a:pPr algn="ctr"/>
            <a:r>
              <a:rPr lang="en-ZA" b="1" dirty="0"/>
              <a:t>CVD risk?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71684CF-A5C3-4697-A4AD-461AA2793D0A}"/>
              </a:ext>
            </a:extLst>
          </p:cNvPr>
          <p:cNvSpPr/>
          <p:nvPr/>
        </p:nvSpPr>
        <p:spPr>
          <a:xfrm>
            <a:off x="8621332" y="3902364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8C1AF-BEE1-4EE4-BA65-DC05466E0AD0}"/>
              </a:ext>
            </a:extLst>
          </p:cNvPr>
          <p:cNvSpPr txBox="1"/>
          <p:nvPr/>
        </p:nvSpPr>
        <p:spPr>
          <a:xfrm>
            <a:off x="6762361" y="4653390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Benefits</a:t>
            </a:r>
            <a:endParaRPr lang="en-ZA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170059-0D60-4A4F-8716-2B137C08C93B}"/>
              </a:ext>
            </a:extLst>
          </p:cNvPr>
          <p:cNvSpPr txBox="1"/>
          <p:nvPr/>
        </p:nvSpPr>
        <p:spPr>
          <a:xfrm>
            <a:off x="10517592" y="3388279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Risks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62B0C-FB35-4D74-B401-9677E21D0DE6}"/>
              </a:ext>
            </a:extLst>
          </p:cNvPr>
          <p:cNvSpPr txBox="1"/>
          <p:nvPr/>
        </p:nvSpPr>
        <p:spPr>
          <a:xfrm>
            <a:off x="6067825" y="3426808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/>
              <a:t>Tolerance</a:t>
            </a:r>
          </a:p>
          <a:p>
            <a:pPr algn="ctr"/>
            <a:r>
              <a:rPr lang="en-ZA" b="1" dirty="0"/>
              <a:t>Resistance barrier</a:t>
            </a:r>
          </a:p>
          <a:p>
            <a:pPr algn="ctr"/>
            <a:r>
              <a:rPr lang="en-ZA" b="1" dirty="0"/>
              <a:t>Viral suppression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86705-E0CE-49DE-B520-06CE16585426}"/>
              </a:ext>
            </a:extLst>
          </p:cNvPr>
          <p:cNvSpPr txBox="1"/>
          <p:nvPr/>
        </p:nvSpPr>
        <p:spPr>
          <a:xfrm>
            <a:off x="9734483" y="2361726"/>
            <a:ext cx="207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Weight gain?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CVD risk?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3CE9E9-339D-4B98-8510-206FA2CE5152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flipV="1">
            <a:off x="7232073" y="3285056"/>
            <a:ext cx="3539104" cy="136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9A5161-C041-4825-BC8E-515E3EC31D06}"/>
              </a:ext>
            </a:extLst>
          </p:cNvPr>
          <p:cNvSpPr txBox="1"/>
          <p:nvPr/>
        </p:nvSpPr>
        <p:spPr>
          <a:xfrm>
            <a:off x="2001250" y="4315427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2DCA95-20AE-4383-9B87-0D0497BCD10A}"/>
              </a:ext>
            </a:extLst>
          </p:cNvPr>
          <p:cNvSpPr txBox="1"/>
          <p:nvPr/>
        </p:nvSpPr>
        <p:spPr>
          <a:xfrm>
            <a:off x="8610111" y="4315427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1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9476-7848-402A-9A06-A111FB15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8008-6BC7-4B1E-923D-2B4F67594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144A0-635A-4B8B-BA00-7C620254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12" y="3707777"/>
            <a:ext cx="8290141" cy="2341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7A036-B5B6-49A9-BA43-DF6F3E89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5" y="246829"/>
            <a:ext cx="10285633" cy="3394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79650-71D1-4864-9EFB-6D1AEB93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02" y="340596"/>
            <a:ext cx="1821338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1C39-FCCC-4D5F-B99A-D865CF10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9"/>
          </a:xfrm>
        </p:spPr>
        <p:txBody>
          <a:bodyPr/>
          <a:lstStyle/>
          <a:p>
            <a:r>
              <a:rPr lang="en-ZA" dirty="0"/>
              <a:t>Risk vs benefits at a population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FC65-D47A-4A65-8DCC-BAF986043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3CBAF-F6F4-414D-AB1A-1F5EC301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9" y="1274453"/>
            <a:ext cx="11126081" cy="4770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A89328-6892-4FC6-937F-ACDFDC8F63DC}"/>
              </a:ext>
            </a:extLst>
          </p:cNvPr>
          <p:cNvSpPr/>
          <p:nvPr/>
        </p:nvSpPr>
        <p:spPr>
          <a:xfrm>
            <a:off x="7703127" y="4830618"/>
            <a:ext cx="3057237" cy="427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71791-D562-427B-AAEA-3AB8E4B779BB}"/>
              </a:ext>
            </a:extLst>
          </p:cNvPr>
          <p:cNvSpPr txBox="1"/>
          <p:nvPr/>
        </p:nvSpPr>
        <p:spPr>
          <a:xfrm>
            <a:off x="10035030" y="5737457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Franklin Gothic Book" panose="020B0503020102020204" pitchFamily="34" charset="0"/>
              </a:rPr>
              <a:t>Source: C Dugdale</a:t>
            </a:r>
          </a:p>
        </p:txBody>
      </p:sp>
    </p:spTree>
    <p:extLst>
      <p:ext uri="{BB962C8B-B14F-4D97-AF65-F5344CB8AC3E}">
        <p14:creationId xmlns:p14="http://schemas.microsoft.com/office/powerpoint/2010/main" val="215924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CF47-AE85-4DB3-ACB9-D2F3C153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Shifting the risk-benefit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3416-189C-4FD5-9724-24FE4F1D9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Could folate supplementation help shift risk-benefit balance?</a:t>
            </a:r>
          </a:p>
          <a:p>
            <a:endParaRPr lang="en-ZA" dirty="0"/>
          </a:p>
          <a:p>
            <a:r>
              <a:rPr lang="en-ZA" dirty="0"/>
              <a:t>Folate supplementation routine in pregnancy, but usually started too late to influence neural tube closure</a:t>
            </a:r>
          </a:p>
          <a:p>
            <a:endParaRPr lang="en-ZA" dirty="0"/>
          </a:p>
          <a:p>
            <a:r>
              <a:rPr lang="en-ZA" dirty="0"/>
              <a:t>Population folate supplementation (bread, flour) used to prevent NTDs in many settings</a:t>
            </a:r>
          </a:p>
        </p:txBody>
      </p:sp>
    </p:spTree>
    <p:extLst>
      <p:ext uri="{BB962C8B-B14F-4D97-AF65-F5344CB8AC3E}">
        <p14:creationId xmlns:p14="http://schemas.microsoft.com/office/powerpoint/2010/main" val="347512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42BAD0-EA3B-4FD4-8A7B-958827C6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14085"/>
              </p:ext>
            </p:extLst>
          </p:nvPr>
        </p:nvGraphicFramePr>
        <p:xfrm>
          <a:off x="520245" y="71129"/>
          <a:ext cx="10738940" cy="60329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6519">
                  <a:extLst>
                    <a:ext uri="{9D8B030D-6E8A-4147-A177-3AD203B41FA5}">
                      <a16:colId xmlns:a16="http://schemas.microsoft.com/office/drawing/2014/main" val="130682538"/>
                    </a:ext>
                  </a:extLst>
                </a:gridCol>
                <a:gridCol w="3092733">
                  <a:extLst>
                    <a:ext uri="{9D8B030D-6E8A-4147-A177-3AD203B41FA5}">
                      <a16:colId xmlns:a16="http://schemas.microsoft.com/office/drawing/2014/main" val="2570045133"/>
                    </a:ext>
                  </a:extLst>
                </a:gridCol>
                <a:gridCol w="3089688">
                  <a:extLst>
                    <a:ext uri="{9D8B030D-6E8A-4147-A177-3AD203B41FA5}">
                      <a16:colId xmlns:a16="http://schemas.microsoft.com/office/drawing/2014/main" val="1259929934"/>
                    </a:ext>
                  </a:extLst>
                </a:gridCol>
              </a:tblGrid>
              <a:tr h="392787">
                <a:tc>
                  <a:txBody>
                    <a:bodyPr/>
                    <a:lstStyle/>
                    <a:p>
                      <a:r>
                        <a:rPr lang="en-US" sz="2000" dirty="0"/>
                        <a:t>Study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Food Folate Fortification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#NTD/# PC Exposures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796069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Tsepamo 2019 (IAS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5/1683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06026718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CDC-MOH Botswana (IAS 2019)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1/152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66930457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Sibiude, France (CROI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0/41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52247940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Chouchana, France (JAIDS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0/49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58688769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Thorne, EPPICC confidential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Confidential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69764324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r>
                        <a:rPr lang="en-US" sz="1600" dirty="0"/>
                        <a:t>Weissmann, Germany (Glasgow 2018)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96275561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r>
                        <a:rPr lang="en-US" sz="1600" dirty="0"/>
                        <a:t>Kowalska, eastern Europe (Glasgow 2018)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34701295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Bornhede, Sweden (Eur J ID 2018)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0/14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4057150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r>
                        <a:rPr lang="en-US" sz="1600" dirty="0"/>
                        <a:t>Orrell, multicountry ARIA (Lancet HIV 2017)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87890561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r>
                        <a:rPr lang="en-US" sz="1600" dirty="0"/>
                        <a:t>APR Jan 2019 (IAS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International registry (most)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1/247 (0.40%)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15774387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Brazil case-control (IAS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0/384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37444571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PHACS, US confidential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Confidential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25756538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Advance, S Africa (CROI 2018)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0/16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19446766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Money, Canada (BJOG 2019)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0/69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21683111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r>
                        <a:rPr lang="en-US" sz="1600" dirty="0"/>
                        <a:t>Grayhack, US (AIDS 2018)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0/28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912391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9184EB2-14EE-4967-8638-FAF34E36FB30}"/>
              </a:ext>
            </a:extLst>
          </p:cNvPr>
          <p:cNvSpPr/>
          <p:nvPr/>
        </p:nvSpPr>
        <p:spPr>
          <a:xfrm>
            <a:off x="4991653" y="53563"/>
            <a:ext cx="3313044" cy="4607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A53D04-6BEC-450B-ACDE-F224AF38ACFA}"/>
              </a:ext>
            </a:extLst>
          </p:cNvPr>
          <p:cNvCxnSpPr/>
          <p:nvPr/>
        </p:nvCxnSpPr>
        <p:spPr>
          <a:xfrm>
            <a:off x="119800" y="3733659"/>
            <a:ext cx="115519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E8D51C-F0AE-469E-80F8-E4AD4334C277}"/>
              </a:ext>
            </a:extLst>
          </p:cNvPr>
          <p:cNvSpPr txBox="1"/>
          <p:nvPr/>
        </p:nvSpPr>
        <p:spPr>
          <a:xfrm>
            <a:off x="680406" y="1202621"/>
            <a:ext cx="10418617" cy="2226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 folate food fortification, DTG NTD prevalence</a:t>
            </a:r>
          </a:p>
          <a:p>
            <a:pPr algn="ctr"/>
            <a:r>
              <a:rPr lang="en-US" sz="2667" b="1" dirty="0"/>
              <a:t>6 NTD / 2,031 = </a:t>
            </a:r>
            <a:r>
              <a:rPr lang="en-US" sz="2667" b="1" u="sng" dirty="0"/>
              <a:t>weighted estimate </a:t>
            </a:r>
            <a:r>
              <a:rPr lang="en-US" sz="2667" b="1" dirty="0"/>
              <a:t>0.36% (0.10-0.62) </a:t>
            </a:r>
          </a:p>
          <a:p>
            <a:pPr algn="ctr"/>
            <a:endParaRPr lang="en-US" sz="2667" b="1" dirty="0"/>
          </a:p>
          <a:p>
            <a:pPr algn="ctr"/>
            <a:r>
              <a:rPr lang="en-US" sz="2400" dirty="0"/>
              <a:t>No folate fortification, NTD pooled prevalence general population: 0.09-0.1%</a:t>
            </a:r>
          </a:p>
          <a:p>
            <a:pPr algn="ctr">
              <a:spcBef>
                <a:spcPts val="1600"/>
              </a:spcBef>
            </a:pPr>
            <a:r>
              <a:rPr lang="en-US" sz="2400" dirty="0"/>
              <a:t>DTG vs general population:  ~3.6 to 4-fold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12F08-7F6A-4BA1-A30A-531FD0895447}"/>
              </a:ext>
            </a:extLst>
          </p:cNvPr>
          <p:cNvSpPr txBox="1"/>
          <p:nvPr/>
        </p:nvSpPr>
        <p:spPr>
          <a:xfrm rot="16200000">
            <a:off x="10571427" y="5067796"/>
            <a:ext cx="169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Franklin Gothic Book" panose="020B0503020102020204" pitchFamily="34" charset="0"/>
              </a:rPr>
              <a:t>Source: L Mofenson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DF4E7-2B43-4713-8978-2C8890FF37FD}"/>
              </a:ext>
            </a:extLst>
          </p:cNvPr>
          <p:cNvSpPr txBox="1"/>
          <p:nvPr/>
        </p:nvSpPr>
        <p:spPr>
          <a:xfrm>
            <a:off x="680405" y="3933137"/>
            <a:ext cx="10418617" cy="2021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 folate food fortification, DTG NTD prevalence</a:t>
            </a:r>
          </a:p>
          <a:p>
            <a:pPr algn="ctr"/>
            <a:r>
              <a:rPr lang="en-US" sz="2667" b="1" dirty="0"/>
              <a:t>1 NTD / 901 = weighted estimate 0.12% (0.0-0.34)</a:t>
            </a:r>
          </a:p>
          <a:p>
            <a:pPr algn="ctr">
              <a:spcBef>
                <a:spcPts val="1600"/>
              </a:spcBef>
            </a:pPr>
            <a:r>
              <a:rPr lang="en-US" sz="2400" dirty="0"/>
              <a:t>Folate fortification, NTD pooled prevalence general population: 0.06%</a:t>
            </a:r>
          </a:p>
          <a:p>
            <a:pPr algn="ctr">
              <a:spcBef>
                <a:spcPts val="1600"/>
              </a:spcBef>
            </a:pPr>
            <a:r>
              <a:rPr lang="en-US" sz="2400" dirty="0"/>
              <a:t>DTG vs general population: ~2-fold increase</a:t>
            </a:r>
          </a:p>
        </p:txBody>
      </p:sp>
    </p:spTree>
    <p:extLst>
      <p:ext uri="{BB962C8B-B14F-4D97-AF65-F5344CB8AC3E}">
        <p14:creationId xmlns:p14="http://schemas.microsoft.com/office/powerpoint/2010/main" val="7539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69F-6732-4DE9-8641-5E082805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2593"/>
            <a:ext cx="11582400" cy="763600"/>
          </a:xfrm>
        </p:spPr>
        <p:txBody>
          <a:bodyPr/>
          <a:lstStyle/>
          <a:p>
            <a:r>
              <a:rPr lang="en-US" dirty="0"/>
              <a:t>Countries with Folate Food Fortification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1D9D7-BF3F-4272-8A37-2E150CAB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0" y="923178"/>
            <a:ext cx="11922520" cy="515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11" y="3175349"/>
            <a:ext cx="2678420" cy="2759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40-66% decrease</a:t>
            </a:r>
          </a:p>
          <a:p>
            <a:pPr algn="ctr"/>
            <a:r>
              <a:rPr lang="en-US" sz="2400" dirty="0"/>
              <a:t>in NTD</a:t>
            </a:r>
          </a:p>
          <a:p>
            <a:pPr algn="ctr"/>
            <a:r>
              <a:rPr lang="en-US" sz="2400" dirty="0"/>
              <a:t>in countries with</a:t>
            </a:r>
          </a:p>
          <a:p>
            <a:pPr algn="ctr"/>
            <a:r>
              <a:rPr lang="en-US" sz="2400" dirty="0"/>
              <a:t>folate food</a:t>
            </a:r>
          </a:p>
          <a:p>
            <a:pPr algn="ctr"/>
            <a:r>
              <a:rPr lang="en-US" sz="2400" dirty="0"/>
              <a:t>fortification</a:t>
            </a:r>
          </a:p>
          <a:p>
            <a:pPr algn="ctr"/>
            <a:r>
              <a:rPr lang="en-US" sz="1333" i="1" dirty="0"/>
              <a:t>(Keats EF. Am J Clin Nutr. 2019</a:t>
            </a:r>
          </a:p>
          <a:p>
            <a:pPr algn="ctr"/>
            <a:r>
              <a:rPr lang="en-US" sz="1333" i="1" dirty="0"/>
              <a:t>Kancherla V. Birth Defects Res. 2018</a:t>
            </a:r>
          </a:p>
          <a:p>
            <a:pPr algn="ctr"/>
            <a:r>
              <a:rPr lang="en-US" sz="1333" i="1" dirty="0"/>
              <a:t>Crider KS.  BJM. 2014</a:t>
            </a:r>
          </a:p>
          <a:p>
            <a:pPr algn="ctr"/>
            <a:r>
              <a:rPr lang="en-US" sz="1333" i="1" dirty="0"/>
              <a:t>Das JK. Syst Rev. 2013)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D7AD5-3220-4919-9D17-0DD34847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95" y="1122812"/>
            <a:ext cx="1793206" cy="230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78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69F-6732-4DE9-8641-5E082805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2593"/>
            <a:ext cx="11582400" cy="763600"/>
          </a:xfrm>
        </p:spPr>
        <p:txBody>
          <a:bodyPr/>
          <a:lstStyle/>
          <a:p>
            <a:r>
              <a:rPr lang="en-US" dirty="0"/>
              <a:t>Countries with Folate Food Fortification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1D9D7-BF3F-4272-8A37-2E150CAB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0" y="923178"/>
            <a:ext cx="11922520" cy="51571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AF6544-CB18-40B0-8D76-C381D10014DD}"/>
              </a:ext>
            </a:extLst>
          </p:cNvPr>
          <p:cNvGrpSpPr/>
          <p:nvPr/>
        </p:nvGrpSpPr>
        <p:grpSpPr>
          <a:xfrm>
            <a:off x="386521" y="3265656"/>
            <a:ext cx="8930200" cy="2616402"/>
            <a:chOff x="38709" y="1384805"/>
            <a:chExt cx="7530647" cy="25541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B7B82F-A520-409B-9C93-3858B8D7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" y="1598443"/>
              <a:ext cx="3890860" cy="23404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F7844F-48B7-4C8E-ADBF-694FE3D02090}"/>
                </a:ext>
              </a:extLst>
            </p:cNvPr>
            <p:cNvGrpSpPr/>
            <p:nvPr/>
          </p:nvGrpSpPr>
          <p:grpSpPr>
            <a:xfrm>
              <a:off x="1885691" y="1384805"/>
              <a:ext cx="5683665" cy="1850741"/>
              <a:chOff x="1885691" y="1384805"/>
              <a:chExt cx="5683665" cy="185074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ABD0567-9CD8-4122-A105-D5A10B02DCD0}"/>
                  </a:ext>
                </a:extLst>
              </p:cNvPr>
              <p:cNvSpPr/>
              <p:nvPr/>
            </p:nvSpPr>
            <p:spPr>
              <a:xfrm>
                <a:off x="1885691" y="2611416"/>
                <a:ext cx="569626" cy="62413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F45CB4A-F4F6-4816-999A-26DD44D23952}"/>
                  </a:ext>
                </a:extLst>
              </p:cNvPr>
              <p:cNvSpPr/>
              <p:nvPr/>
            </p:nvSpPr>
            <p:spPr>
              <a:xfrm>
                <a:off x="2052567" y="2098928"/>
                <a:ext cx="1573943" cy="79417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7174CDC-0C24-41AA-9341-85B3D8AF3A30}"/>
                  </a:ext>
                </a:extLst>
              </p:cNvPr>
              <p:cNvCxnSpPr>
                <a:cxnSpLocks/>
                <a:stCxn id="10" idx="6"/>
              </p:cNvCxnSpPr>
              <p:nvPr/>
            </p:nvCxnSpPr>
            <p:spPr>
              <a:xfrm flipV="1">
                <a:off x="3626511" y="1384805"/>
                <a:ext cx="3942845" cy="111121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3FD317-1B83-412F-B0B1-CEDC6E9826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5317" y="2590691"/>
                <a:ext cx="3048195" cy="262334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8E4E3A-0DDF-4752-BDD2-7FFF1B0146D9}"/>
              </a:ext>
            </a:extLst>
          </p:cNvPr>
          <p:cNvSpPr txBox="1"/>
          <p:nvPr/>
        </p:nvSpPr>
        <p:spPr>
          <a:xfrm>
            <a:off x="344935" y="1224445"/>
            <a:ext cx="1157044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ranklin Gothic Book" panose="020B0503020102020204" pitchFamily="34" charset="0"/>
              </a:rPr>
              <a:t>Many of the countries with the heaviest burden of HIV have no folate food fortification policies</a:t>
            </a:r>
          </a:p>
        </p:txBody>
      </p:sp>
    </p:spTree>
    <p:extLst>
      <p:ext uri="{BB962C8B-B14F-4D97-AF65-F5344CB8AC3E}">
        <p14:creationId xmlns:p14="http://schemas.microsoft.com/office/powerpoint/2010/main" val="184687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69F-6732-4DE9-8641-5E082805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2593"/>
            <a:ext cx="11582400" cy="763600"/>
          </a:xfrm>
        </p:spPr>
        <p:txBody>
          <a:bodyPr/>
          <a:lstStyle/>
          <a:p>
            <a:r>
              <a:rPr lang="en-US" dirty="0"/>
              <a:t>Countries with Folate Food Fortification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1D9D7-BF3F-4272-8A37-2E150CAB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0" y="923178"/>
            <a:ext cx="11922520" cy="51571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AF6544-CB18-40B0-8D76-C381D10014DD}"/>
              </a:ext>
            </a:extLst>
          </p:cNvPr>
          <p:cNvGrpSpPr/>
          <p:nvPr/>
        </p:nvGrpSpPr>
        <p:grpSpPr>
          <a:xfrm>
            <a:off x="706531" y="3194638"/>
            <a:ext cx="8548372" cy="2740184"/>
            <a:chOff x="308567" y="1315477"/>
            <a:chExt cx="7034815" cy="26749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B7B82F-A520-409B-9C93-3858B8D7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567" y="1649950"/>
              <a:ext cx="3890860" cy="234047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F7844F-48B7-4C8E-ADBF-694FE3D02090}"/>
                </a:ext>
              </a:extLst>
            </p:cNvPr>
            <p:cNvGrpSpPr/>
            <p:nvPr/>
          </p:nvGrpSpPr>
          <p:grpSpPr>
            <a:xfrm>
              <a:off x="2188563" y="1315477"/>
              <a:ext cx="5154819" cy="1931931"/>
              <a:chOff x="2188563" y="1315477"/>
              <a:chExt cx="5154819" cy="193193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ABD0567-9CD8-4122-A105-D5A10B02DCD0}"/>
                  </a:ext>
                </a:extLst>
              </p:cNvPr>
              <p:cNvSpPr/>
              <p:nvPr/>
            </p:nvSpPr>
            <p:spPr>
              <a:xfrm>
                <a:off x="2188563" y="2623278"/>
                <a:ext cx="569626" cy="624130"/>
              </a:xfrm>
              <a:prstGeom prst="ellipse">
                <a:avLst/>
              </a:prstGeom>
              <a:noFill/>
              <a:ln w="571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F45CB4A-F4F6-4816-999A-26DD44D23952}"/>
                  </a:ext>
                </a:extLst>
              </p:cNvPr>
              <p:cNvSpPr/>
              <p:nvPr/>
            </p:nvSpPr>
            <p:spPr>
              <a:xfrm>
                <a:off x="2241053" y="2098928"/>
                <a:ext cx="1573943" cy="794174"/>
              </a:xfrm>
              <a:prstGeom prst="ellipse">
                <a:avLst/>
              </a:prstGeom>
              <a:noFill/>
              <a:ln w="571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7174CDC-0C24-41AA-9341-85B3D8AF3A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6591" y="1315477"/>
                <a:ext cx="3606791" cy="97294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3FD317-1B83-412F-B0B1-CEDC6E9826F5}"/>
                  </a:ext>
                </a:extLst>
              </p:cNvPr>
              <p:cNvCxnSpPr/>
              <p:nvPr/>
            </p:nvCxnSpPr>
            <p:spPr>
              <a:xfrm flipV="1">
                <a:off x="2575721" y="2351703"/>
                <a:ext cx="3292928" cy="71481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8E4E3A-0DDF-4752-BDD2-7FFF1B0146D9}"/>
              </a:ext>
            </a:extLst>
          </p:cNvPr>
          <p:cNvSpPr txBox="1"/>
          <p:nvPr/>
        </p:nvSpPr>
        <p:spPr>
          <a:xfrm>
            <a:off x="344935" y="1224445"/>
            <a:ext cx="11570440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ranklin Gothic Book" panose="020B0503020102020204" pitchFamily="34" charset="0"/>
              </a:rPr>
              <a:t>Many of the countries with the heaviest burden of HIV have no folate food fortification policies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54B5DC-A763-483D-A30A-A89CC66D48E4}"/>
              </a:ext>
            </a:extLst>
          </p:cNvPr>
          <p:cNvSpPr txBox="1">
            <a:spLocks/>
          </p:cNvSpPr>
          <p:nvPr/>
        </p:nvSpPr>
        <p:spPr>
          <a:xfrm>
            <a:off x="0" y="62593"/>
            <a:ext cx="12191999" cy="601770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3">
              <a:lnSpc>
                <a:spcPct val="103000"/>
              </a:lnSpc>
              <a:spcBef>
                <a:spcPts val="800"/>
              </a:spcBef>
              <a:buClr>
                <a:srgbClr val="C00000"/>
              </a:buClr>
            </a:pPr>
            <a:endParaRPr lang="en-US" sz="2933" b="1" dirty="0">
              <a:solidFill>
                <a:srgbClr val="EF4129"/>
              </a:solidFill>
            </a:endParaRPr>
          </a:p>
          <a:p>
            <a:pPr marL="609585" lvl="3">
              <a:lnSpc>
                <a:spcPct val="103000"/>
              </a:lnSpc>
              <a:spcBef>
                <a:spcPts val="800"/>
              </a:spcBef>
              <a:buClr>
                <a:srgbClr val="C00000"/>
              </a:buClr>
            </a:pPr>
            <a:r>
              <a:rPr lang="en-US" sz="3200" b="1" dirty="0">
                <a:solidFill>
                  <a:srgbClr val="EF4129"/>
                </a:solidFill>
                <a:latin typeface="Franklin Gothic Book" panose="020B0503020102020204" pitchFamily="34" charset="0"/>
              </a:rPr>
              <a:t>WHO recommends folate fortification of food as a public health strategy to reduce the risk of NTD </a:t>
            </a:r>
          </a:p>
          <a:p>
            <a:pPr marL="609585" lvl="3">
              <a:lnSpc>
                <a:spcPct val="103000"/>
              </a:lnSpc>
              <a:spcBef>
                <a:spcPts val="800"/>
              </a:spcBef>
              <a:buClr>
                <a:srgbClr val="C00000"/>
              </a:buClr>
            </a:pPr>
            <a:endParaRPr lang="en-US" sz="2933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609585" lvl="3">
              <a:lnSpc>
                <a:spcPct val="103000"/>
              </a:lnSpc>
              <a:spcBef>
                <a:spcPts val="80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potential protective effect of folate in women receiving DTG and wish to become pregnant not established, but folate food fortification is important in improving pregnancy outcomes </a:t>
            </a:r>
          </a:p>
          <a:p>
            <a:pPr marL="609585">
              <a:lnSpc>
                <a:spcPct val="103000"/>
              </a:lnSpc>
              <a:buClr>
                <a:srgbClr val="C00000"/>
              </a:buClr>
            </a:pPr>
            <a:endParaRPr lang="en-US" sz="1867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438385" lvl="8">
              <a:lnSpc>
                <a:spcPct val="103000"/>
              </a:lnSpc>
              <a:buClr>
                <a:srgbClr val="C00000"/>
              </a:buClr>
            </a:pP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2016: WHO: fortification of maize flour and corn meal with vitamins and minerals.        </a:t>
            </a:r>
            <a:r>
              <a:rPr lang="en-US" sz="1867" i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www.who.int/reproductivehealth/publications/maternal_perinatall_health/a91272</a:t>
            </a:r>
          </a:p>
          <a:p>
            <a:pPr marL="2438385" lvl="7">
              <a:lnSpc>
                <a:spcPct val="103000"/>
              </a:lnSpc>
              <a:buClr>
                <a:srgbClr val="C00000"/>
              </a:buClr>
            </a:pPr>
            <a:endParaRPr lang="en-US" sz="1867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2438385" lvl="7">
              <a:lnSpc>
                <a:spcPct val="103000"/>
              </a:lnSpc>
              <a:buClr>
                <a:srgbClr val="C00000"/>
              </a:buClr>
            </a:pP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2018: WHO: fortification of rice with vitamins and minerals as a public health strategy.</a:t>
            </a:r>
          </a:p>
          <a:p>
            <a:pPr marL="2438385" lvl="7">
              <a:lnSpc>
                <a:spcPct val="103000"/>
              </a:lnSpc>
              <a:buClr>
                <a:srgbClr val="C00000"/>
              </a:buClr>
            </a:pPr>
            <a:r>
              <a:rPr lang="en-US" sz="1867" i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apps.who.int/iris/bitstream/handle/10665/272535/9789241550291-eng.ped?ua=1</a:t>
            </a:r>
          </a:p>
          <a:p>
            <a:pPr marL="609585">
              <a:lnSpc>
                <a:spcPct val="103000"/>
              </a:lnSpc>
              <a:buClr>
                <a:srgbClr val="C00000"/>
              </a:buClr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“issues”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1CB54-3303-428C-8BF5-E16CC0BB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65" y="1462087"/>
            <a:ext cx="5999069" cy="45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5571D4-0518-40DF-8DB7-2E4C0E7CF947}"/>
              </a:ext>
            </a:extLst>
          </p:cNvPr>
          <p:cNvSpPr/>
          <p:nvPr/>
        </p:nvSpPr>
        <p:spPr>
          <a:xfrm>
            <a:off x="2662845" y="701385"/>
            <a:ext cx="5913034" cy="5151727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B99B58B-0C4E-42FB-9E67-B082BFB6C92B}"/>
              </a:ext>
            </a:extLst>
          </p:cNvPr>
          <p:cNvSpPr/>
          <p:nvPr/>
        </p:nvSpPr>
        <p:spPr>
          <a:xfrm rot="5400000">
            <a:off x="4833389" y="918442"/>
            <a:ext cx="1745673" cy="13115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F26D5CA-26F3-45AB-8566-BD6165340F58}"/>
              </a:ext>
            </a:extLst>
          </p:cNvPr>
          <p:cNvSpPr/>
          <p:nvPr/>
        </p:nvSpPr>
        <p:spPr>
          <a:xfrm rot="5400000">
            <a:off x="4833389" y="2621468"/>
            <a:ext cx="1745673" cy="13115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6D09800-6312-43B2-8684-B5AAFB64D06B}"/>
              </a:ext>
            </a:extLst>
          </p:cNvPr>
          <p:cNvSpPr/>
          <p:nvPr/>
        </p:nvSpPr>
        <p:spPr>
          <a:xfrm rot="5400000">
            <a:off x="4833389" y="4324494"/>
            <a:ext cx="1745673" cy="13115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0967E-4992-407D-8B59-78F81F143309}"/>
              </a:ext>
            </a:extLst>
          </p:cNvPr>
          <p:cNvSpPr/>
          <p:nvPr/>
        </p:nvSpPr>
        <p:spPr>
          <a:xfrm>
            <a:off x="2662844" y="701385"/>
            <a:ext cx="2387600" cy="5151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112AE-91DB-405D-83AD-62300DEFA804}"/>
              </a:ext>
            </a:extLst>
          </p:cNvPr>
          <p:cNvSpPr txBox="1"/>
          <p:nvPr/>
        </p:nvSpPr>
        <p:spPr>
          <a:xfrm>
            <a:off x="6120436" y="2239552"/>
            <a:ext cx="2213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200" dirty="0"/>
              <a:t>Sex &amp; fertility</a:t>
            </a:r>
          </a:p>
          <a:p>
            <a:pPr algn="r"/>
            <a:r>
              <a:rPr lang="en-ZA" sz="3200" dirty="0"/>
              <a:t>intentions in WLHIV</a:t>
            </a:r>
          </a:p>
        </p:txBody>
      </p:sp>
    </p:spTree>
    <p:extLst>
      <p:ext uri="{BB962C8B-B14F-4D97-AF65-F5344CB8AC3E}">
        <p14:creationId xmlns:p14="http://schemas.microsoft.com/office/powerpoint/2010/main" val="136711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4765-DEEC-4C7C-8667-3764BB4C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Fertility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6833-7356-47CA-AE09-085F1183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Widespread recognition of reproductive rights of HIV+ individuals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Fertility intentions in WLHIV (&amp; MLHIV)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Increased attention to supporting fertility intentions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Safe reproduction services</a:t>
            </a:r>
          </a:p>
        </p:txBody>
      </p:sp>
    </p:spTree>
    <p:extLst>
      <p:ext uri="{BB962C8B-B14F-4D97-AF65-F5344CB8AC3E}">
        <p14:creationId xmlns:p14="http://schemas.microsoft.com/office/powerpoint/2010/main" val="3943926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607F-A035-498E-A077-822A36FF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35739"/>
            <a:ext cx="10691040" cy="1143000"/>
          </a:xfrm>
        </p:spPr>
        <p:txBody>
          <a:bodyPr/>
          <a:lstStyle/>
          <a:p>
            <a:r>
              <a:rPr lang="en-ZA" dirty="0"/>
              <a:t>Unintended pregnancies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0EFD3-1CA4-4718-8351-645FCB8D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56" y="1178032"/>
            <a:ext cx="7673139" cy="4847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5ADAD-73B6-45A6-A41C-5BE9FD4D400A}"/>
              </a:ext>
            </a:extLst>
          </p:cNvPr>
          <p:cNvSpPr txBox="1"/>
          <p:nvPr/>
        </p:nvSpPr>
        <p:spPr>
          <a:xfrm>
            <a:off x="10824278" y="903451"/>
            <a:ext cx="11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Franklin Gothic Book" panose="020B0503020102020204" pitchFamily="34" charset="0"/>
              </a:rPr>
              <a:t>Source: FIGO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14386-4E22-4EE0-88DA-73A246123C26}"/>
              </a:ext>
            </a:extLst>
          </p:cNvPr>
          <p:cNvSpPr txBox="1"/>
          <p:nvPr/>
        </p:nvSpPr>
        <p:spPr>
          <a:xfrm>
            <a:off x="393540" y="1539433"/>
            <a:ext cx="3692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Franklin Gothic Book" panose="020B0503020102020204" pitchFamily="34" charset="0"/>
              </a:rPr>
              <a:t>Globally, 33-50% of all pregnancies are not intended at the time of conception</a:t>
            </a:r>
          </a:p>
        </p:txBody>
      </p:sp>
    </p:spTree>
    <p:extLst>
      <p:ext uri="{BB962C8B-B14F-4D97-AF65-F5344CB8AC3E}">
        <p14:creationId xmlns:p14="http://schemas.microsoft.com/office/powerpoint/2010/main" val="182064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607F-A035-498E-A077-822A36FF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35739"/>
            <a:ext cx="10691040" cy="1143000"/>
          </a:xfrm>
        </p:spPr>
        <p:txBody>
          <a:bodyPr/>
          <a:lstStyle/>
          <a:p>
            <a:r>
              <a:rPr lang="en-ZA" dirty="0"/>
              <a:t>Unintended pregnancies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5ADAD-73B6-45A6-A41C-5BE9FD4D400A}"/>
              </a:ext>
            </a:extLst>
          </p:cNvPr>
          <p:cNvSpPr txBox="1"/>
          <p:nvPr/>
        </p:nvSpPr>
        <p:spPr>
          <a:xfrm>
            <a:off x="9766671" y="5717558"/>
            <a:ext cx="2324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 err="1">
                <a:latin typeface="Franklin Gothic Book" panose="020B0503020102020204" pitchFamily="34" charset="0"/>
              </a:rPr>
              <a:t>Bearak</a:t>
            </a:r>
            <a:r>
              <a:rPr lang="en-ZA" sz="1200" i="1" dirty="0">
                <a:latin typeface="Franklin Gothic Book" panose="020B0503020102020204" pitchFamily="34" charset="0"/>
              </a:rPr>
              <a:t> Lancet Glob Health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14386-4E22-4EE0-88DA-73A246123C26}"/>
              </a:ext>
            </a:extLst>
          </p:cNvPr>
          <p:cNvSpPr txBox="1"/>
          <p:nvPr/>
        </p:nvSpPr>
        <p:spPr>
          <a:xfrm>
            <a:off x="393539" y="1539433"/>
            <a:ext cx="43889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Franklin Gothic Book" panose="020B0503020102020204" pitchFamily="34" charset="0"/>
              </a:rPr>
              <a:t>Rates of unintended pregnancy are highest where HIV is most prevalent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7B69E-1F9F-4B0D-953C-A8D187A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13" y="1278739"/>
            <a:ext cx="4604558" cy="4686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F4F7A-7A6E-4E2B-A592-6F84EF04B751}"/>
              </a:ext>
            </a:extLst>
          </p:cNvPr>
          <p:cNvSpPr/>
          <p:nvPr/>
        </p:nvSpPr>
        <p:spPr>
          <a:xfrm>
            <a:off x="5251564" y="1932972"/>
            <a:ext cx="4135504" cy="821802"/>
          </a:xfrm>
          <a:prstGeom prst="rect">
            <a:avLst/>
          </a:prstGeom>
          <a:solidFill>
            <a:srgbClr val="ED1C24">
              <a:alpha val="29000"/>
            </a:srgbClr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AF7E2-F1A1-49F6-BBE2-A80A0648E692}"/>
              </a:ext>
            </a:extLst>
          </p:cNvPr>
          <p:cNvSpPr/>
          <p:nvPr/>
        </p:nvSpPr>
        <p:spPr>
          <a:xfrm>
            <a:off x="5251563" y="3622078"/>
            <a:ext cx="4135504" cy="602681"/>
          </a:xfrm>
          <a:prstGeom prst="rect">
            <a:avLst/>
          </a:prstGeom>
          <a:solidFill>
            <a:srgbClr val="ED1C24">
              <a:alpha val="29000"/>
            </a:srgbClr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85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C4CD-4B31-4A69-84E3-7F307BC6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55" y="1620456"/>
            <a:ext cx="6419969" cy="1966645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Meta-analysis: ~55% in WLHIV</a:t>
            </a:r>
          </a:p>
          <a:p>
            <a:pPr marL="0" indent="0">
              <a:buNone/>
            </a:pPr>
            <a:r>
              <a:rPr lang="en-ZA" dirty="0"/>
              <a:t>    versus ~40% from DHS in SSA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A157-EB35-4813-83C4-E913E76D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80" y="1938957"/>
            <a:ext cx="5345520" cy="37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E909F-FC21-497B-8186-6F5BDD87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6" y="2821275"/>
            <a:ext cx="6419968" cy="27145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75E736-AA74-480A-824D-70BB1C83713D}"/>
              </a:ext>
            </a:extLst>
          </p:cNvPr>
          <p:cNvSpPr/>
          <p:nvPr/>
        </p:nvSpPr>
        <p:spPr>
          <a:xfrm>
            <a:off x="7442522" y="2278998"/>
            <a:ext cx="1597306" cy="3032567"/>
          </a:xfrm>
          <a:prstGeom prst="rect">
            <a:avLst/>
          </a:prstGeom>
          <a:solidFill>
            <a:srgbClr val="ED1C24">
              <a:alpha val="29000"/>
            </a:srgbClr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C9E37B-953C-4136-B2B9-8425C3733C8D}"/>
              </a:ext>
            </a:extLst>
          </p:cNvPr>
          <p:cNvSpPr txBox="1">
            <a:spLocks/>
          </p:cNvSpPr>
          <p:nvPr/>
        </p:nvSpPr>
        <p:spPr>
          <a:xfrm>
            <a:off x="6455742" y="1546591"/>
            <a:ext cx="5736258" cy="105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ZA" i="1" dirty="0"/>
              <a:t>Borne out in direct comparisons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B206EB-3F52-4270-ADCC-971CBDB3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55" y="135739"/>
            <a:ext cx="11789691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Unintended pregnancy more common in WLHIV in 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B8AC4-BAB7-40A9-8970-1CB4DFB32162}"/>
              </a:ext>
            </a:extLst>
          </p:cNvPr>
          <p:cNvSpPr txBox="1"/>
          <p:nvPr/>
        </p:nvSpPr>
        <p:spPr>
          <a:xfrm>
            <a:off x="10648372" y="5739410"/>
            <a:ext cx="1543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>
                <a:latin typeface="Franklin Gothic Book" panose="020B0503020102020204" pitchFamily="34" charset="0"/>
              </a:rPr>
              <a:t>Iyun BMJ Open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37E50-9E11-4B26-8627-8EEBC4BCBD3E}"/>
              </a:ext>
            </a:extLst>
          </p:cNvPr>
          <p:cNvSpPr txBox="1"/>
          <p:nvPr/>
        </p:nvSpPr>
        <p:spPr>
          <a:xfrm>
            <a:off x="4590304" y="5697908"/>
            <a:ext cx="184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 err="1">
                <a:latin typeface="Franklin Gothic Book" panose="020B0503020102020204" pitchFamily="34" charset="0"/>
              </a:rPr>
              <a:t>Feyissa</a:t>
            </a:r>
            <a:r>
              <a:rPr lang="en-ZA" sz="1200" i="1" dirty="0">
                <a:latin typeface="Franklin Gothic Book" panose="020B0503020102020204" pitchFamily="34" charset="0"/>
              </a:rPr>
              <a:t> AIDS </a:t>
            </a:r>
            <a:r>
              <a:rPr lang="en-ZA" sz="1200" i="1" dirty="0" err="1">
                <a:latin typeface="Franklin Gothic Book" panose="020B0503020102020204" pitchFamily="34" charset="0"/>
              </a:rPr>
              <a:t>Behav</a:t>
            </a:r>
            <a:r>
              <a:rPr lang="en-ZA" sz="1200" i="1" dirty="0">
                <a:latin typeface="Franklin Gothic Book" panose="020B05030201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38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32A0-2790-40B2-818F-4967539C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Implications of unintended pregnancies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A1F2-72CC-4C42-A008-73F38520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ZA" dirty="0"/>
              <a:t>Unintended pregnancy associated with negative maternal and child health outcomes </a:t>
            </a:r>
            <a:r>
              <a:rPr lang="en-ZA" i="1" dirty="0"/>
              <a:t>on average</a:t>
            </a:r>
          </a:p>
          <a:p>
            <a:pPr lvl="1"/>
            <a:r>
              <a:rPr lang="en-ZA" dirty="0"/>
              <a:t>Poorer outcomes of unintended pregnancy in younger women </a:t>
            </a:r>
          </a:p>
          <a:p>
            <a:pPr lvl="1"/>
            <a:r>
              <a:rPr lang="en-ZA" dirty="0"/>
              <a:t>Maternal psychosocial health, quality of life</a:t>
            </a:r>
          </a:p>
          <a:p>
            <a:pPr lvl="1"/>
            <a:r>
              <a:rPr lang="en-ZA" dirty="0"/>
              <a:t>Parenting time</a:t>
            </a:r>
          </a:p>
          <a:p>
            <a:pPr lvl="1"/>
            <a:r>
              <a:rPr lang="en-ZA" dirty="0"/>
              <a:t>Increased maternal risk taking (causal?)</a:t>
            </a:r>
          </a:p>
          <a:p>
            <a:pPr lvl="1"/>
            <a:r>
              <a:rPr lang="en-ZA" dirty="0"/>
              <a:t>Increased prematurity, low birth weight</a:t>
            </a:r>
          </a:p>
          <a:p>
            <a:pPr lvl="1"/>
            <a:r>
              <a:rPr lang="en-ZA" dirty="0"/>
              <a:t>Shorter breastfeeding duration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76961-72F9-49A2-9338-680ECADB3263}"/>
              </a:ext>
            </a:extLst>
          </p:cNvPr>
          <p:cNvSpPr txBox="1"/>
          <p:nvPr/>
        </p:nvSpPr>
        <p:spPr>
          <a:xfrm>
            <a:off x="9801881" y="4682828"/>
            <a:ext cx="239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i="1" dirty="0"/>
              <a:t>Gipson Stud Fam </a:t>
            </a:r>
            <a:r>
              <a:rPr lang="en-ZA" sz="1200" i="1" dirty="0" err="1"/>
              <a:t>Plann</a:t>
            </a:r>
            <a:r>
              <a:rPr lang="en-ZA" sz="1200" i="1" dirty="0"/>
              <a:t> 2008</a:t>
            </a:r>
          </a:p>
          <a:p>
            <a:r>
              <a:rPr lang="en-ZA" sz="1200" i="1" dirty="0"/>
              <a:t>Schwarz Contraception 2008</a:t>
            </a:r>
          </a:p>
          <a:p>
            <a:r>
              <a:rPr lang="en-ZA" sz="1200" i="1" dirty="0"/>
              <a:t>Family Health International 2012</a:t>
            </a:r>
          </a:p>
          <a:p>
            <a:r>
              <a:rPr lang="en-ZA" sz="1200" i="1" dirty="0"/>
              <a:t>Chandra Vital Health Stat 2005</a:t>
            </a:r>
          </a:p>
          <a:p>
            <a:r>
              <a:rPr lang="en-ZA" sz="1200" i="1" dirty="0" err="1"/>
              <a:t>Mohllajee</a:t>
            </a:r>
            <a:r>
              <a:rPr lang="en-ZA" sz="1200" i="1" dirty="0"/>
              <a:t> </a:t>
            </a:r>
            <a:r>
              <a:rPr lang="en-ZA" sz="1200" i="1" dirty="0" err="1"/>
              <a:t>Obstet</a:t>
            </a:r>
            <a:r>
              <a:rPr lang="en-ZA" sz="1200" i="1" dirty="0"/>
              <a:t> </a:t>
            </a:r>
            <a:r>
              <a:rPr lang="en-ZA" sz="1200" i="1" dirty="0" err="1"/>
              <a:t>Gyneco</a:t>
            </a:r>
            <a:r>
              <a:rPr lang="en-ZA" sz="1200" i="1" dirty="0"/>
              <a:t>. 2007</a:t>
            </a:r>
          </a:p>
          <a:p>
            <a:r>
              <a:rPr lang="en-ZA" sz="1200" i="1" dirty="0" err="1"/>
              <a:t>Kost</a:t>
            </a:r>
            <a:r>
              <a:rPr lang="en-ZA" sz="1200" i="1" dirty="0"/>
              <a:t> Fam </a:t>
            </a:r>
            <a:r>
              <a:rPr lang="en-ZA" sz="1200" i="1" dirty="0" err="1"/>
              <a:t>Plann</a:t>
            </a:r>
            <a:r>
              <a:rPr lang="en-ZA" sz="1200" i="1" dirty="0"/>
              <a:t> </a:t>
            </a:r>
            <a:r>
              <a:rPr lang="en-ZA" sz="1200" i="1" dirty="0" err="1"/>
              <a:t>Perspect</a:t>
            </a:r>
            <a:r>
              <a:rPr lang="en-ZA" sz="1200" i="1" dirty="0"/>
              <a:t> 1998</a:t>
            </a:r>
            <a:endParaRPr lang="en-ZA" sz="12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3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9F71-D133-4631-942A-9AAF712D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58" y="1600202"/>
            <a:ext cx="562000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WLHIV with unintended pregnancy have worse ART outcomes </a:t>
            </a:r>
            <a:r>
              <a:rPr lang="en-ZA" sz="2800" i="1" dirty="0"/>
              <a:t>on average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Independent of mental health, socio-demographics, IPV, poverty, stigma, social support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Causal mechanism unclear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A6AF7-5962-4E98-A467-C45ACE38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80" y="1600202"/>
            <a:ext cx="5877156" cy="4050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79AE8D-278E-43BE-9164-40650CBD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/>
          <a:lstStyle/>
          <a:p>
            <a:r>
              <a:rPr lang="en-ZA" dirty="0"/>
              <a:t>Unintended pregnancies in women using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8D64D-0B26-42F5-92E4-64C51552A62E}"/>
              </a:ext>
            </a:extLst>
          </p:cNvPr>
          <p:cNvSpPr txBox="1"/>
          <p:nvPr/>
        </p:nvSpPr>
        <p:spPr>
          <a:xfrm>
            <a:off x="10648372" y="5739410"/>
            <a:ext cx="1401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>
                <a:latin typeface="Franklin Gothic Book" panose="020B0503020102020204" pitchFamily="34" charset="0"/>
              </a:rPr>
              <a:t>Brittain AIDS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60B86-6DDE-4950-ABE7-B439CA8AF190}"/>
              </a:ext>
            </a:extLst>
          </p:cNvPr>
          <p:cNvSpPr/>
          <p:nvPr/>
        </p:nvSpPr>
        <p:spPr>
          <a:xfrm>
            <a:off x="6904042" y="1737361"/>
            <a:ext cx="1416998" cy="3957524"/>
          </a:xfrm>
          <a:prstGeom prst="rect">
            <a:avLst/>
          </a:prstGeom>
          <a:solidFill>
            <a:srgbClr val="ED1C24">
              <a:alpha val="29000"/>
            </a:srgbClr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21B59-BEF2-4DA3-A2C9-05ABBDE3726F}"/>
              </a:ext>
            </a:extLst>
          </p:cNvPr>
          <p:cNvCxnSpPr>
            <a:cxnSpLocks/>
          </p:cNvCxnSpPr>
          <p:nvPr/>
        </p:nvCxnSpPr>
        <p:spPr>
          <a:xfrm>
            <a:off x="7081520" y="2164080"/>
            <a:ext cx="4104640" cy="2438400"/>
          </a:xfrm>
          <a:prstGeom prst="line">
            <a:avLst/>
          </a:prstGeom>
          <a:ln w="76200">
            <a:solidFill>
              <a:srgbClr val="ED1C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EABC-C250-494C-A69E-B3E86623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98" y="274639"/>
            <a:ext cx="57182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>What are the implications for DTG and NTDs?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5B23-398A-4BC0-B839-ABF8A48E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6" y="1600202"/>
            <a:ext cx="625804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800" dirty="0"/>
              <a:t>CEPAC model: reducing unintended pregnancies in women using DTG effectively eliminates NTD concerns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Needs high coverage of effective methods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Reducing unintended pregnancies as goal of integrating contraceptive &amp; family planning services into ART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A558CD-1012-4968-A90B-BFB71D9537B8}"/>
              </a:ext>
            </a:extLst>
          </p:cNvPr>
          <p:cNvGrpSpPr/>
          <p:nvPr/>
        </p:nvGrpSpPr>
        <p:grpSpPr>
          <a:xfrm>
            <a:off x="6817360" y="0"/>
            <a:ext cx="5371559" cy="6126165"/>
            <a:chOff x="0" y="57528"/>
            <a:chExt cx="4108304" cy="68766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5A4598-0744-490B-93D0-D847A86BB7B1}"/>
                </a:ext>
              </a:extLst>
            </p:cNvPr>
            <p:cNvSpPr txBox="1"/>
            <p:nvPr/>
          </p:nvSpPr>
          <p:spPr>
            <a:xfrm>
              <a:off x="0" y="6652304"/>
              <a:ext cx="4108304" cy="28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*n&lt;0.5; #n=0; numbers ≥0.5 rounded up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0CD634-EB11-4B09-92F5-7D84F7ABDE56}"/>
                </a:ext>
              </a:extLst>
            </p:cNvPr>
            <p:cNvGrpSpPr/>
            <p:nvPr/>
          </p:nvGrpSpPr>
          <p:grpSpPr>
            <a:xfrm>
              <a:off x="2357" y="57528"/>
              <a:ext cx="4031743" cy="6602764"/>
              <a:chOff x="2357" y="57528"/>
              <a:chExt cx="4031743" cy="660276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1DE1FC-7466-4692-A7B5-8B3CC87E03E6}"/>
                  </a:ext>
                </a:extLst>
              </p:cNvPr>
              <p:cNvSpPr txBox="1"/>
              <p:nvPr/>
            </p:nvSpPr>
            <p:spPr>
              <a:xfrm>
                <a:off x="406622" y="1153990"/>
                <a:ext cx="1494119" cy="31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DTG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E6888B-43AD-4DE8-8D25-E572872BE405}"/>
                  </a:ext>
                </a:extLst>
              </p:cNvPr>
              <p:cNvSpPr/>
              <p:nvPr/>
            </p:nvSpPr>
            <p:spPr>
              <a:xfrm>
                <a:off x="117300" y="76200"/>
                <a:ext cx="3916800" cy="65785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ounded Rectangle 78">
                <a:extLst>
                  <a:ext uri="{FF2B5EF4-FFF2-40B4-BE49-F238E27FC236}">
                    <a16:creationId xmlns:a16="http://schemas.microsoft.com/office/drawing/2014/main" id="{998C5B87-14D9-45BB-BA1D-466FF1E3091F}"/>
                  </a:ext>
                </a:extLst>
              </p:cNvPr>
              <p:cNvSpPr/>
              <p:nvPr/>
            </p:nvSpPr>
            <p:spPr>
              <a:xfrm>
                <a:off x="2120691" y="1173106"/>
                <a:ext cx="1685545" cy="54823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3AB2C-C847-4F58-B7D5-09AB8578C440}"/>
                  </a:ext>
                </a:extLst>
              </p:cNvPr>
              <p:cNvSpPr txBox="1"/>
              <p:nvPr/>
            </p:nvSpPr>
            <p:spPr>
              <a:xfrm>
                <a:off x="2207093" y="1149152"/>
                <a:ext cx="1494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1" i="1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DTG-C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A5DACD5-7A8B-42DB-A337-966128B9FF71}"/>
                  </a:ext>
                </a:extLst>
              </p:cNvPr>
              <p:cNvGrpSpPr/>
              <p:nvPr/>
            </p:nvGrpSpPr>
            <p:grpSpPr>
              <a:xfrm>
                <a:off x="2222844" y="1452898"/>
                <a:ext cx="1481238" cy="1206668"/>
                <a:chOff x="251997" y="879064"/>
                <a:chExt cx="1881603" cy="1296045"/>
              </a:xfrm>
            </p:grpSpPr>
            <p:sp>
              <p:nvSpPr>
                <p:cNvPr id="77" name="Rounded Rectangle 81">
                  <a:extLst>
                    <a:ext uri="{FF2B5EF4-FFF2-40B4-BE49-F238E27FC236}">
                      <a16:creationId xmlns:a16="http://schemas.microsoft.com/office/drawing/2014/main" id="{495CDF53-851A-4A16-AE3D-5FB11D9C7B9D}"/>
                    </a:ext>
                  </a:extLst>
                </p:cNvPr>
                <p:cNvSpPr/>
                <p:nvPr/>
              </p:nvSpPr>
              <p:spPr>
                <a:xfrm>
                  <a:off x="251997" y="883767"/>
                  <a:ext cx="1881603" cy="129134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C5FE211-0D4A-4A28-98CA-6E8D7D536736}"/>
                    </a:ext>
                  </a:extLst>
                </p:cNvPr>
                <p:cNvSpPr txBox="1"/>
                <p:nvPr/>
              </p:nvSpPr>
              <p:spPr>
                <a:xfrm>
                  <a:off x="267058" y="879064"/>
                  <a:ext cx="1862896" cy="285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kumimoji="0" lang="en-ZA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 more NTDs</a:t>
                  </a:r>
                  <a:r>
                    <a:rPr lang="en-ZA" sz="1100" baseline="30000" dirty="0">
                      <a:solidFill>
                        <a:prstClr val="black"/>
                      </a:solidFill>
                    </a:rPr>
                    <a:t>#</a:t>
                  </a:r>
                  <a:endPara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ounded Rectangle 83">
                <a:extLst>
                  <a:ext uri="{FF2B5EF4-FFF2-40B4-BE49-F238E27FC236}">
                    <a16:creationId xmlns:a16="http://schemas.microsoft.com/office/drawing/2014/main" id="{6444FB64-6BC7-415A-A564-2AEF295DD33E}"/>
                  </a:ext>
                </a:extLst>
              </p:cNvPr>
              <p:cNvSpPr/>
              <p:nvPr/>
            </p:nvSpPr>
            <p:spPr>
              <a:xfrm>
                <a:off x="2224325" y="2755227"/>
                <a:ext cx="1481237" cy="37904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D83922-2316-404B-9FEA-5F128FDC98CF}"/>
                  </a:ext>
                </a:extLst>
              </p:cNvPr>
              <p:cNvSpPr txBox="1"/>
              <p:nvPr/>
            </p:nvSpPr>
            <p:spPr>
              <a:xfrm>
                <a:off x="2207093" y="3352800"/>
                <a:ext cx="1505223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 more men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without</a:t>
                </a:r>
                <a:r>
                  <a:rPr kumimoji="0" lang="en-US" sz="11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HIV</a:t>
                </a:r>
                <a:endParaRPr kumimoji="0" lang="en-ZA" sz="11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74D98D-D0D7-4087-824D-1F6B12AD36CD}"/>
                  </a:ext>
                </a:extLst>
              </p:cNvPr>
              <p:cNvSpPr txBox="1"/>
              <p:nvPr/>
            </p:nvSpPr>
            <p:spPr>
              <a:xfrm>
                <a:off x="2234700" y="2752477"/>
                <a:ext cx="1466511" cy="26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 more women alive</a:t>
                </a:r>
                <a:endPara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B7341-C8C5-4698-97E7-9DB77A27D594}"/>
                  </a:ext>
                </a:extLst>
              </p:cNvPr>
              <p:cNvSpPr txBox="1"/>
              <p:nvPr/>
            </p:nvSpPr>
            <p:spPr>
              <a:xfrm>
                <a:off x="2222844" y="4953000"/>
                <a:ext cx="15052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 fewer MTC transmissions*</a:t>
                </a:r>
                <a:endPara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15D88-6BCC-47CC-ABC2-4ED17D7585DC}"/>
                  </a:ext>
                </a:extLst>
              </p:cNvPr>
              <p:cNvSpPr txBox="1"/>
              <p:nvPr/>
            </p:nvSpPr>
            <p:spPr>
              <a:xfrm>
                <a:off x="2207093" y="5697833"/>
                <a:ext cx="1505223" cy="43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 more children alive and HIV-free</a:t>
                </a:r>
                <a:r>
                  <a:rPr lang="en-ZA" sz="1100" dirty="0">
                    <a:solidFill>
                      <a:prstClr val="black"/>
                    </a:solidFill>
                    <a:latin typeface="Calibri"/>
                  </a:rPr>
                  <a:t>*</a:t>
                </a:r>
                <a:endParaRPr kumimoji="0" lang="en-ZA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5174AD-4A6C-4F47-929A-7504F6E5636B}"/>
                  </a:ext>
                </a:extLst>
              </p:cNvPr>
              <p:cNvSpPr txBox="1"/>
              <p:nvPr/>
            </p:nvSpPr>
            <p:spPr>
              <a:xfrm>
                <a:off x="2262966" y="2030774"/>
                <a:ext cx="1494119" cy="26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 more child deaths</a:t>
                </a:r>
                <a:r>
                  <a:rPr kumimoji="0" lang="en-ZA" sz="11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8FCEC7-DC03-42F9-82D9-FAFDB1B3CF9D}"/>
                  </a:ext>
                </a:extLst>
              </p:cNvPr>
              <p:cNvGrpSpPr/>
              <p:nvPr/>
            </p:nvGrpSpPr>
            <p:grpSpPr>
              <a:xfrm>
                <a:off x="2310297" y="3737201"/>
                <a:ext cx="807401" cy="379377"/>
                <a:chOff x="990600" y="3772493"/>
                <a:chExt cx="1138138" cy="372787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894DB0A4-47A3-446E-B442-8287F6085F49}"/>
                    </a:ext>
                  </a:extLst>
                </p:cNvPr>
                <p:cNvGrpSpPr/>
                <p:nvPr/>
              </p:nvGrpSpPr>
              <p:grpSpPr>
                <a:xfrm>
                  <a:off x="990600" y="3772493"/>
                  <a:ext cx="907132" cy="372787"/>
                  <a:chOff x="1105789" y="3772493"/>
                  <a:chExt cx="907132" cy="372787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0EDBEEF1-E85E-492A-9B4C-849C658A23DD}"/>
                      </a:ext>
                    </a:extLst>
                  </p:cNvPr>
                  <p:cNvGrpSpPr/>
                  <p:nvPr/>
                </p:nvGrpSpPr>
                <p:grpSpPr>
                  <a:xfrm>
                    <a:off x="1105789" y="3775212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75" name="Picture 11">
                      <a:extLst>
                        <a:ext uri="{FF2B5EF4-FFF2-40B4-BE49-F238E27FC236}">
                          <a16:creationId xmlns:a16="http://schemas.microsoft.com/office/drawing/2014/main" id="{0DD8D41C-371D-4973-9759-7068C7332D7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" name="Picture 11">
                      <a:extLst>
                        <a:ext uri="{FF2B5EF4-FFF2-40B4-BE49-F238E27FC236}">
                          <a16:creationId xmlns:a16="http://schemas.microsoft.com/office/drawing/2014/main" id="{98A56987-9B4A-41A5-BADE-62AECCD70A3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C1598D2C-DAF0-4E37-A044-752246CC7042}"/>
                      </a:ext>
                    </a:extLst>
                  </p:cNvPr>
                  <p:cNvGrpSpPr/>
                  <p:nvPr/>
                </p:nvGrpSpPr>
                <p:grpSpPr>
                  <a:xfrm>
                    <a:off x="1567799" y="3772493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73" name="Picture 11">
                      <a:extLst>
                        <a:ext uri="{FF2B5EF4-FFF2-40B4-BE49-F238E27FC236}">
                          <a16:creationId xmlns:a16="http://schemas.microsoft.com/office/drawing/2014/main" id="{EDC544D2-FCE1-4839-8C39-6A47BCAD953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" name="Picture 11">
                      <a:extLst>
                        <a:ext uri="{FF2B5EF4-FFF2-40B4-BE49-F238E27FC236}">
                          <a16:creationId xmlns:a16="http://schemas.microsoft.com/office/drawing/2014/main" id="{1CA2A244-9A03-463E-8063-D17DFF5B10C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70" name="Picture 11">
                  <a:extLst>
                    <a:ext uri="{FF2B5EF4-FFF2-40B4-BE49-F238E27FC236}">
                      <a16:creationId xmlns:a16="http://schemas.microsoft.com/office/drawing/2014/main" id="{8F7F8754-8A98-4A05-A813-EFCA1D53E1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4620" y="3775213"/>
                  <a:ext cx="214118" cy="3700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CE8BE911-4ECA-469A-AC59-C1F00E26142B}"/>
                  </a:ext>
                </a:extLst>
              </p:cNvPr>
              <p:cNvSpPr/>
              <p:nvPr/>
            </p:nvSpPr>
            <p:spPr>
              <a:xfrm>
                <a:off x="320220" y="1177944"/>
                <a:ext cx="1685545" cy="54823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BDD051-A3A3-419E-91F9-340163F08F13}"/>
                  </a:ext>
                </a:extLst>
              </p:cNvPr>
              <p:cNvSpPr txBox="1"/>
              <p:nvPr/>
            </p:nvSpPr>
            <p:spPr>
              <a:xfrm>
                <a:off x="406622" y="1153990"/>
                <a:ext cx="1494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DTG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9D919A9-5DFB-4583-B20B-FA60563A6031}"/>
                  </a:ext>
                </a:extLst>
              </p:cNvPr>
              <p:cNvGrpSpPr/>
              <p:nvPr/>
            </p:nvGrpSpPr>
            <p:grpSpPr>
              <a:xfrm>
                <a:off x="422374" y="1457736"/>
                <a:ext cx="1481238" cy="1206668"/>
                <a:chOff x="251997" y="879064"/>
                <a:chExt cx="1881603" cy="1296045"/>
              </a:xfrm>
            </p:grpSpPr>
            <p:sp>
              <p:nvSpPr>
                <p:cNvPr id="66" name="Rounded Rectangle 24">
                  <a:extLst>
                    <a:ext uri="{FF2B5EF4-FFF2-40B4-BE49-F238E27FC236}">
                      <a16:creationId xmlns:a16="http://schemas.microsoft.com/office/drawing/2014/main" id="{9171BF80-298E-49A8-BC16-D380BEE63045}"/>
                    </a:ext>
                  </a:extLst>
                </p:cNvPr>
                <p:cNvSpPr/>
                <p:nvPr/>
              </p:nvSpPr>
              <p:spPr>
                <a:xfrm>
                  <a:off x="251997" y="883767"/>
                  <a:ext cx="1881603" cy="129134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DF7F606C-58C9-4755-B944-7F55B4E2C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110" y="1128064"/>
                  <a:ext cx="360609" cy="386665"/>
                </a:xfrm>
                <a:prstGeom prst="rect">
                  <a:avLst/>
                </a:prstGeom>
              </p:spPr>
            </p:pic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5E1D0E0-ABC3-4060-952B-299873ABDC70}"/>
                    </a:ext>
                  </a:extLst>
                </p:cNvPr>
                <p:cNvSpPr txBox="1"/>
                <p:nvPr/>
              </p:nvSpPr>
              <p:spPr>
                <a:xfrm>
                  <a:off x="267058" y="879064"/>
                  <a:ext cx="1862895" cy="280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 more NTDs</a:t>
                  </a:r>
                </a:p>
              </p:txBody>
            </p:sp>
          </p:grpSp>
          <p:sp>
            <p:nvSpPr>
              <p:cNvPr id="22" name="Rounded Rectangle 37">
                <a:extLst>
                  <a:ext uri="{FF2B5EF4-FFF2-40B4-BE49-F238E27FC236}">
                    <a16:creationId xmlns:a16="http://schemas.microsoft.com/office/drawing/2014/main" id="{8ADC0AD9-DA32-460D-988C-5322619A2C70}"/>
                  </a:ext>
                </a:extLst>
              </p:cNvPr>
              <p:cNvSpPr/>
              <p:nvPr/>
            </p:nvSpPr>
            <p:spPr>
              <a:xfrm>
                <a:off x="423855" y="2760065"/>
                <a:ext cx="1481237" cy="37904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D3F62B-FB04-4E2F-A571-C3D54C6CBF92}"/>
                  </a:ext>
                </a:extLst>
              </p:cNvPr>
              <p:cNvSpPr txBox="1"/>
              <p:nvPr/>
            </p:nvSpPr>
            <p:spPr>
              <a:xfrm>
                <a:off x="406622" y="3352800"/>
                <a:ext cx="1505223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 more men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without</a:t>
                </a:r>
                <a:r>
                  <a:rPr kumimoji="0" lang="en-US" sz="11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HIV</a:t>
                </a:r>
                <a:endParaRPr kumimoji="0" lang="en-ZA" sz="11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4E53B2-F62F-4C80-A1B0-8BB2C4AD40E3}"/>
                  </a:ext>
                </a:extLst>
              </p:cNvPr>
              <p:cNvSpPr txBox="1"/>
              <p:nvPr/>
            </p:nvSpPr>
            <p:spPr>
              <a:xfrm>
                <a:off x="434230" y="2757316"/>
                <a:ext cx="1466511" cy="26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more women alive</a:t>
                </a:r>
                <a:endPara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EC66B-B9AB-4560-9522-768FC7B33588}"/>
                  </a:ext>
                </a:extLst>
              </p:cNvPr>
              <p:cNvSpPr txBox="1"/>
              <p:nvPr/>
            </p:nvSpPr>
            <p:spPr>
              <a:xfrm>
                <a:off x="424119" y="4953000"/>
                <a:ext cx="15052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fewer MTC transmissions</a:t>
                </a:r>
                <a:endPara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668039-C9AC-40DA-AE6E-CE016DAC8D54}"/>
                  </a:ext>
                </a:extLst>
              </p:cNvPr>
              <p:cNvSpPr txBox="1"/>
              <p:nvPr/>
            </p:nvSpPr>
            <p:spPr>
              <a:xfrm>
                <a:off x="406622" y="5702671"/>
                <a:ext cx="1505223" cy="43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more children alive and HIV-free</a:t>
                </a:r>
                <a:endPara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CC7C5603-59E0-4322-A9AB-AE9CF86A6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5990" y="5353964"/>
                <a:ext cx="268290" cy="36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B6CE68-6096-4B34-8DB6-BD50ECF4C00F}"/>
                  </a:ext>
                </a:extLst>
              </p:cNvPr>
              <p:cNvGrpSpPr/>
              <p:nvPr/>
            </p:nvGrpSpPr>
            <p:grpSpPr>
              <a:xfrm>
                <a:off x="509826" y="3742039"/>
                <a:ext cx="1299028" cy="379377"/>
                <a:chOff x="990600" y="3772493"/>
                <a:chExt cx="1831152" cy="372787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C4596CE-782E-4956-AD7A-5415A2A836A4}"/>
                    </a:ext>
                  </a:extLst>
                </p:cNvPr>
                <p:cNvGrpSpPr/>
                <p:nvPr/>
              </p:nvGrpSpPr>
              <p:grpSpPr>
                <a:xfrm>
                  <a:off x="990600" y="3772493"/>
                  <a:ext cx="907132" cy="372787"/>
                  <a:chOff x="1105789" y="3772493"/>
                  <a:chExt cx="907132" cy="37278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28EE6DC3-1F52-4A23-95A3-5E346C83A10D}"/>
                      </a:ext>
                    </a:extLst>
                  </p:cNvPr>
                  <p:cNvGrpSpPr/>
                  <p:nvPr/>
                </p:nvGrpSpPr>
                <p:grpSpPr>
                  <a:xfrm>
                    <a:off x="1105789" y="3775212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64" name="Picture 11">
                      <a:extLst>
                        <a:ext uri="{FF2B5EF4-FFF2-40B4-BE49-F238E27FC236}">
                          <a16:creationId xmlns:a16="http://schemas.microsoft.com/office/drawing/2014/main" id="{57B5481E-DAAF-453E-95D4-3060F3BBCFE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" name="Picture 11">
                      <a:extLst>
                        <a:ext uri="{FF2B5EF4-FFF2-40B4-BE49-F238E27FC236}">
                          <a16:creationId xmlns:a16="http://schemas.microsoft.com/office/drawing/2014/main" id="{024198A7-2A91-49E7-9110-03D0B583DD7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9A74C839-D321-4FCB-ABD3-132BEEE5368E}"/>
                      </a:ext>
                    </a:extLst>
                  </p:cNvPr>
                  <p:cNvGrpSpPr/>
                  <p:nvPr/>
                </p:nvGrpSpPr>
                <p:grpSpPr>
                  <a:xfrm>
                    <a:off x="1567799" y="3772493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62" name="Picture 11">
                      <a:extLst>
                        <a:ext uri="{FF2B5EF4-FFF2-40B4-BE49-F238E27FC236}">
                          <a16:creationId xmlns:a16="http://schemas.microsoft.com/office/drawing/2014/main" id="{1A500E7D-10BF-45B7-9D4C-C9459F5E448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" name="Picture 11">
                      <a:extLst>
                        <a:ext uri="{FF2B5EF4-FFF2-40B4-BE49-F238E27FC236}">
                          <a16:creationId xmlns:a16="http://schemas.microsoft.com/office/drawing/2014/main" id="{FAF630CD-AA3B-40C4-81FD-DD20D36F05C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1F32FDC-EE9A-4F2F-A132-AE5C4ACCE13A}"/>
                    </a:ext>
                  </a:extLst>
                </p:cNvPr>
                <p:cNvGrpSpPr/>
                <p:nvPr/>
              </p:nvGrpSpPr>
              <p:grpSpPr>
                <a:xfrm>
                  <a:off x="1914620" y="3772493"/>
                  <a:ext cx="907132" cy="372787"/>
                  <a:chOff x="1105789" y="3772493"/>
                  <a:chExt cx="907132" cy="372787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131B2EA-3084-4A1F-837B-43A62C506F42}"/>
                      </a:ext>
                    </a:extLst>
                  </p:cNvPr>
                  <p:cNvGrpSpPr/>
                  <p:nvPr/>
                </p:nvGrpSpPr>
                <p:grpSpPr>
                  <a:xfrm>
                    <a:off x="1105789" y="3775212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58" name="Picture 11">
                      <a:extLst>
                        <a:ext uri="{FF2B5EF4-FFF2-40B4-BE49-F238E27FC236}">
                          <a16:creationId xmlns:a16="http://schemas.microsoft.com/office/drawing/2014/main" id="{566C98DA-8880-4F30-A6C4-A8400FBAF5F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9" name="Picture 11">
                      <a:extLst>
                        <a:ext uri="{FF2B5EF4-FFF2-40B4-BE49-F238E27FC236}">
                          <a16:creationId xmlns:a16="http://schemas.microsoft.com/office/drawing/2014/main" id="{3492EF0B-62A0-4D92-A562-21842F0FE6A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40D785BE-B615-47E3-B542-2B7448DDE7EC}"/>
                      </a:ext>
                    </a:extLst>
                  </p:cNvPr>
                  <p:cNvGrpSpPr/>
                  <p:nvPr/>
                </p:nvGrpSpPr>
                <p:grpSpPr>
                  <a:xfrm>
                    <a:off x="1567799" y="3772493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56" name="Picture 11">
                      <a:extLst>
                        <a:ext uri="{FF2B5EF4-FFF2-40B4-BE49-F238E27FC236}">
                          <a16:creationId xmlns:a16="http://schemas.microsoft.com/office/drawing/2014/main" id="{C096022C-72BE-407F-99FF-43D15B0038B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" name="Picture 11">
                      <a:extLst>
                        <a:ext uri="{FF2B5EF4-FFF2-40B4-BE49-F238E27FC236}">
                          <a16:creationId xmlns:a16="http://schemas.microsoft.com/office/drawing/2014/main" id="{ADBEE4E4-265D-4537-B071-21934866FA7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F0DF78D-DD5E-41F9-AD25-580B041F4EA9}"/>
                  </a:ext>
                </a:extLst>
              </p:cNvPr>
              <p:cNvGrpSpPr/>
              <p:nvPr/>
            </p:nvGrpSpPr>
            <p:grpSpPr>
              <a:xfrm>
                <a:off x="509826" y="4165480"/>
                <a:ext cx="807401" cy="379377"/>
                <a:chOff x="990600" y="3772493"/>
                <a:chExt cx="1138138" cy="372787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D028BC5-39BC-494B-AFD5-637FCCAD79D7}"/>
                    </a:ext>
                  </a:extLst>
                </p:cNvPr>
                <p:cNvGrpSpPr/>
                <p:nvPr/>
              </p:nvGrpSpPr>
              <p:grpSpPr>
                <a:xfrm>
                  <a:off x="990600" y="3772493"/>
                  <a:ext cx="907132" cy="372787"/>
                  <a:chOff x="1105789" y="3772493"/>
                  <a:chExt cx="907132" cy="372787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4B20C8E-D898-4E76-88E3-BDB5940CBAF3}"/>
                      </a:ext>
                    </a:extLst>
                  </p:cNvPr>
                  <p:cNvGrpSpPr/>
                  <p:nvPr/>
                </p:nvGrpSpPr>
                <p:grpSpPr>
                  <a:xfrm>
                    <a:off x="1105789" y="3775212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50" name="Picture 11">
                      <a:extLst>
                        <a:ext uri="{FF2B5EF4-FFF2-40B4-BE49-F238E27FC236}">
                          <a16:creationId xmlns:a16="http://schemas.microsoft.com/office/drawing/2014/main" id="{F8A6415D-C455-4827-8FE7-64C3C58A1C2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1" name="Picture 11">
                      <a:extLst>
                        <a:ext uri="{FF2B5EF4-FFF2-40B4-BE49-F238E27FC236}">
                          <a16:creationId xmlns:a16="http://schemas.microsoft.com/office/drawing/2014/main" id="{78D256C1-472E-4A4F-AA83-AB93C6E3531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952BD8FB-8495-4230-9520-1D543BE87C5B}"/>
                      </a:ext>
                    </a:extLst>
                  </p:cNvPr>
                  <p:cNvGrpSpPr/>
                  <p:nvPr/>
                </p:nvGrpSpPr>
                <p:grpSpPr>
                  <a:xfrm>
                    <a:off x="1567799" y="3772493"/>
                    <a:ext cx="445122" cy="370068"/>
                    <a:chOff x="1105789" y="3775212"/>
                    <a:chExt cx="445122" cy="370068"/>
                  </a:xfrm>
                </p:grpSpPr>
                <p:pic>
                  <p:nvPicPr>
                    <p:cNvPr id="48" name="Picture 11">
                      <a:extLst>
                        <a:ext uri="{FF2B5EF4-FFF2-40B4-BE49-F238E27FC236}">
                          <a16:creationId xmlns:a16="http://schemas.microsoft.com/office/drawing/2014/main" id="{6AC9C82F-D59C-4B6A-881E-7D4578E9334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789" y="3775213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9" name="Picture 11">
                      <a:extLst>
                        <a:ext uri="{FF2B5EF4-FFF2-40B4-BE49-F238E27FC236}">
                          <a16:creationId xmlns:a16="http://schemas.microsoft.com/office/drawing/2014/main" id="{CC6906FD-2F64-43B9-B5AF-9789B06855B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36794" y="3775212"/>
                      <a:ext cx="214117" cy="370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45" name="Picture 11">
                  <a:extLst>
                    <a:ext uri="{FF2B5EF4-FFF2-40B4-BE49-F238E27FC236}">
                      <a16:creationId xmlns:a16="http://schemas.microsoft.com/office/drawing/2014/main" id="{639D347A-AB4E-451C-A3EC-42C6E43F47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4620" y="3775213"/>
                  <a:ext cx="214118" cy="3700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4DF3F46-82D8-4774-8A3F-D675F4C1A03B}"/>
                  </a:ext>
                </a:extLst>
              </p:cNvPr>
              <p:cNvGrpSpPr/>
              <p:nvPr/>
            </p:nvGrpSpPr>
            <p:grpSpPr>
              <a:xfrm>
                <a:off x="509826" y="3018191"/>
                <a:ext cx="479648" cy="366364"/>
                <a:chOff x="1035463" y="3077152"/>
                <a:chExt cx="676127" cy="3600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12822EC-77C0-43E0-91F5-B4872ED21E54}"/>
                    </a:ext>
                  </a:extLst>
                </p:cNvPr>
                <p:cNvGrpSpPr/>
                <p:nvPr/>
              </p:nvGrpSpPr>
              <p:grpSpPr>
                <a:xfrm>
                  <a:off x="1035463" y="3077152"/>
                  <a:ext cx="445122" cy="360000"/>
                  <a:chOff x="1035463" y="3077152"/>
                  <a:chExt cx="445122" cy="360000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EBB3D3BE-8BCA-4519-9B1A-E66E56948C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35463" y="3077152"/>
                    <a:ext cx="214117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2B5EF714-667A-455C-A68F-3793B12E40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6468" y="3077152"/>
                    <a:ext cx="214117" cy="36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EC9C7CD7-6090-4E57-9DE3-5D3E4D30A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7473" y="3077152"/>
                  <a:ext cx="214117" cy="360000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BE68B91D-06ED-46F9-BFCC-72956664C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9482" y="5353964"/>
                <a:ext cx="268290" cy="36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FE5F9BC9-5F0B-4367-A40D-063149C18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4188" y="5347139"/>
                <a:ext cx="261331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CB98D07-B15D-4903-90BF-00569247BD6B}"/>
                  </a:ext>
                </a:extLst>
              </p:cNvPr>
              <p:cNvGrpSpPr/>
              <p:nvPr/>
            </p:nvGrpSpPr>
            <p:grpSpPr>
              <a:xfrm>
                <a:off x="475989" y="6083010"/>
                <a:ext cx="471783" cy="370832"/>
                <a:chOff x="475989" y="6083010"/>
                <a:chExt cx="471783" cy="370832"/>
              </a:xfrm>
            </p:grpSpPr>
            <p:pic>
              <p:nvPicPr>
                <p:cNvPr id="38" name="Picture 14">
                  <a:extLst>
                    <a:ext uri="{FF2B5EF4-FFF2-40B4-BE49-F238E27FC236}">
                      <a16:creationId xmlns:a16="http://schemas.microsoft.com/office/drawing/2014/main" id="{61F30C42-F7D1-4302-AE8B-4DF75145F4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75989" y="6083010"/>
                  <a:ext cx="268290" cy="366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14">
                  <a:extLst>
                    <a:ext uri="{FF2B5EF4-FFF2-40B4-BE49-F238E27FC236}">
                      <a16:creationId xmlns:a16="http://schemas.microsoft.com/office/drawing/2014/main" id="{920AFCFD-36D4-4F9D-BC7F-3ED6D344E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79482" y="6087478"/>
                  <a:ext cx="268290" cy="366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4" name="Picture 14">
                <a:extLst>
                  <a:ext uri="{FF2B5EF4-FFF2-40B4-BE49-F238E27FC236}">
                    <a16:creationId xmlns:a16="http://schemas.microsoft.com/office/drawing/2014/main" id="{EEF00AF9-9CCB-402C-9942-D80C3DBD25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4864" y="6086800"/>
                <a:ext cx="268290" cy="36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1D772DD-5D99-49A0-A36C-95C5BCF14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7886" y="3014597"/>
                <a:ext cx="151896" cy="366364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26AF4-D17F-491C-9E46-CA1295FCE3C0}"/>
                  </a:ext>
                </a:extLst>
              </p:cNvPr>
              <p:cNvSpPr txBox="1"/>
              <p:nvPr/>
            </p:nvSpPr>
            <p:spPr>
              <a:xfrm>
                <a:off x="2357" y="57528"/>
                <a:ext cx="4031743" cy="1174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b="1" dirty="0"/>
                  <a:t>CEPAC: May 2019 </a:t>
                </a:r>
                <a:r>
                  <a:rPr lang="en-US" b="1" dirty="0" err="1"/>
                  <a:t>Tsepamo</a:t>
                </a:r>
                <a:endParaRPr lang="en-US" b="1" dirty="0"/>
              </a:p>
              <a:p>
                <a:pPr lvl="0" algn="ctr"/>
                <a:r>
                  <a:rPr lang="en-US" b="1" dirty="0"/>
                  <a:t>ARV efficacy per NMA, PDR 10.7%</a:t>
                </a:r>
                <a:br>
                  <a:rPr lang="en-US" b="1" dirty="0"/>
                </a:b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every 1000 South African WCP with</a:t>
                </a:r>
                <a:r>
                  <a:rPr kumimoji="0" lang="en-US" sz="1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HIV </a:t>
                </a: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starting ART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1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</a:t>
                </a:r>
                <a:r>
                  <a:rPr lang="en-US" sz="1300" dirty="0">
                    <a:solidFill>
                      <a:prstClr val="black"/>
                    </a:solidFill>
                    <a:latin typeface="Calibri"/>
                  </a:rPr>
                  <a:t>r year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compared with </a:t>
                </a: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EFV</a:t>
                </a:r>
                <a:r>
                  <a:rPr kumimoji="0" lang="en-US" sz="1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(average</a:t>
                </a:r>
                <a:r>
                  <a:rPr kumimoji="0" lang="en-US" sz="1300" b="1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over 5 </a:t>
                </a:r>
                <a:r>
                  <a:rPr kumimoji="0" lang="en-US" sz="1300" b="1" i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yrs</a:t>
                </a:r>
                <a:r>
                  <a:rPr kumimoji="0" lang="en-US" sz="1300" b="1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endPara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7B6F58-2782-46F0-8154-7FBEDE36313D}"/>
                  </a:ext>
                </a:extLst>
              </p:cNvPr>
              <p:cNvSpPr txBox="1"/>
              <p:nvPr/>
            </p:nvSpPr>
            <p:spPr>
              <a:xfrm>
                <a:off x="393337" y="2073519"/>
                <a:ext cx="154039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ZA" sz="1100" b="1" dirty="0">
                    <a:solidFill>
                      <a:srgbClr val="008000"/>
                    </a:solidFill>
                    <a:latin typeface="Calibri"/>
                  </a:rPr>
                  <a:t>&lt;1</a:t>
                </a:r>
                <a:r>
                  <a:rPr kumimoji="0" lang="en-ZA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fewer child deaths*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ZA" sz="1100" b="1" i="1" noProof="0" dirty="0">
                    <a:solidFill>
                      <a:srgbClr val="008000"/>
                    </a:solidFill>
                    <a:latin typeface="Calibri"/>
                  </a:rPr>
                  <a:t>Fewer child deaths with DTG vs EFV</a:t>
                </a:r>
                <a:endPara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7B7A254-1960-4628-BB7D-7E6D5D5F3D3A}"/>
              </a:ext>
            </a:extLst>
          </p:cNvPr>
          <p:cNvSpPr/>
          <p:nvPr/>
        </p:nvSpPr>
        <p:spPr>
          <a:xfrm>
            <a:off x="7097384" y="1006072"/>
            <a:ext cx="4799976" cy="1386895"/>
          </a:xfrm>
          <a:prstGeom prst="rect">
            <a:avLst/>
          </a:prstGeom>
          <a:solidFill>
            <a:srgbClr val="ED1C24">
              <a:alpha val="29000"/>
            </a:srgbClr>
          </a:solidFill>
          <a:ln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281035-F14E-4230-8992-3A208430B767}"/>
              </a:ext>
            </a:extLst>
          </p:cNvPr>
          <p:cNvSpPr txBox="1"/>
          <p:nvPr/>
        </p:nvSpPr>
        <p:spPr>
          <a:xfrm>
            <a:off x="10668745" y="5881335"/>
            <a:ext cx="1587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>
                <a:latin typeface="Franklin Gothic Book" panose="020B0503020102020204" pitchFamily="34" charset="0"/>
              </a:rPr>
              <a:t>Dugdale / WHO 2019</a:t>
            </a:r>
          </a:p>
        </p:txBody>
      </p:sp>
    </p:spTree>
    <p:extLst>
      <p:ext uri="{BB962C8B-B14F-4D97-AF65-F5344CB8AC3E}">
        <p14:creationId xmlns:p14="http://schemas.microsoft.com/office/powerpoint/2010/main" val="19648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30A0-A5C7-4293-9ABB-C49CD817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Conclusions: How to balance these issues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1F343DA-652F-4D9F-9A31-814A95AF196B}"/>
              </a:ext>
            </a:extLst>
          </p:cNvPr>
          <p:cNvSpPr/>
          <p:nvPr/>
        </p:nvSpPr>
        <p:spPr>
          <a:xfrm>
            <a:off x="2005106" y="3916217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1DD342-6A0B-4F65-BD10-30B836EE23FB}"/>
              </a:ext>
            </a:extLst>
          </p:cNvPr>
          <p:cNvCxnSpPr>
            <a:cxnSpLocks/>
          </p:cNvCxnSpPr>
          <p:nvPr/>
        </p:nvCxnSpPr>
        <p:spPr>
          <a:xfrm>
            <a:off x="982836" y="3304253"/>
            <a:ext cx="3373843" cy="1329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AFADF6-8D7E-40FA-8399-22C232E8C690}"/>
              </a:ext>
            </a:extLst>
          </p:cNvPr>
          <p:cNvSpPr txBox="1"/>
          <p:nvPr/>
        </p:nvSpPr>
        <p:spPr>
          <a:xfrm>
            <a:off x="456953" y="3438424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Benefits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97F96-9950-4AF6-B77F-CE0266962902}"/>
              </a:ext>
            </a:extLst>
          </p:cNvPr>
          <p:cNvSpPr txBox="1"/>
          <p:nvPr/>
        </p:nvSpPr>
        <p:spPr>
          <a:xfrm>
            <a:off x="3874537" y="4653390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Risks</a:t>
            </a:r>
            <a:endParaRPr lang="en-ZA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33FFA-5070-4179-A535-CE96E07014F0}"/>
              </a:ext>
            </a:extLst>
          </p:cNvPr>
          <p:cNvSpPr txBox="1"/>
          <p:nvPr/>
        </p:nvSpPr>
        <p:spPr>
          <a:xfrm>
            <a:off x="34595" y="2361726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Tolerance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Resistance barrier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Viral suppression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E7221-E968-492A-8931-AB295CBCBCDE}"/>
              </a:ext>
            </a:extLst>
          </p:cNvPr>
          <p:cNvSpPr txBox="1"/>
          <p:nvPr/>
        </p:nvSpPr>
        <p:spPr>
          <a:xfrm>
            <a:off x="2968836" y="3419970"/>
            <a:ext cx="210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b="1" dirty="0"/>
              <a:t>Weight gain?</a:t>
            </a:r>
          </a:p>
          <a:p>
            <a:pPr algn="ctr"/>
            <a:r>
              <a:rPr lang="en-ZA" b="1" dirty="0"/>
              <a:t>CVD risk?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139E895-75E5-4E6B-B0D4-477D40B5FBA1}"/>
              </a:ext>
            </a:extLst>
          </p:cNvPr>
          <p:cNvSpPr/>
          <p:nvPr/>
        </p:nvSpPr>
        <p:spPr>
          <a:xfrm>
            <a:off x="8621332" y="3902364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AA13B-06E3-412F-9392-5D0B9F645588}"/>
              </a:ext>
            </a:extLst>
          </p:cNvPr>
          <p:cNvSpPr txBox="1"/>
          <p:nvPr/>
        </p:nvSpPr>
        <p:spPr>
          <a:xfrm>
            <a:off x="6762361" y="4653390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Benefits</a:t>
            </a:r>
            <a:endParaRPr lang="en-ZA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E6ECA-5BEC-4911-A2B8-BC457361C717}"/>
              </a:ext>
            </a:extLst>
          </p:cNvPr>
          <p:cNvSpPr txBox="1"/>
          <p:nvPr/>
        </p:nvSpPr>
        <p:spPr>
          <a:xfrm>
            <a:off x="10517592" y="3388279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Risks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A57A1-FACB-4334-9BDD-9CE8BF15B844}"/>
              </a:ext>
            </a:extLst>
          </p:cNvPr>
          <p:cNvSpPr txBox="1"/>
          <p:nvPr/>
        </p:nvSpPr>
        <p:spPr>
          <a:xfrm>
            <a:off x="6067825" y="3426808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/>
              <a:t>Tolerance</a:t>
            </a:r>
          </a:p>
          <a:p>
            <a:pPr algn="ctr"/>
            <a:r>
              <a:rPr lang="en-ZA" b="1" dirty="0"/>
              <a:t>Resistance barrier</a:t>
            </a:r>
          </a:p>
          <a:p>
            <a:pPr algn="ctr"/>
            <a:r>
              <a:rPr lang="en-ZA" b="1" dirty="0"/>
              <a:t>Viral suppression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81D06-F82C-4C14-8CB8-CD0E65BBAB9F}"/>
              </a:ext>
            </a:extLst>
          </p:cNvPr>
          <p:cNvSpPr txBox="1"/>
          <p:nvPr/>
        </p:nvSpPr>
        <p:spPr>
          <a:xfrm>
            <a:off x="9734483" y="2361726"/>
            <a:ext cx="207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Weight gain?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CVD risk?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B9907-4385-4618-806A-B83892FB37EE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flipV="1">
            <a:off x="7232073" y="3285056"/>
            <a:ext cx="3539104" cy="136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24EC55-2B56-4FA9-8980-9449110F9D1F}"/>
              </a:ext>
            </a:extLst>
          </p:cNvPr>
          <p:cNvSpPr txBox="1"/>
          <p:nvPr/>
        </p:nvSpPr>
        <p:spPr>
          <a:xfrm>
            <a:off x="2001250" y="4315427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AA946-C8E4-492D-8410-536D6B35EDAF}"/>
              </a:ext>
            </a:extLst>
          </p:cNvPr>
          <p:cNvSpPr txBox="1"/>
          <p:nvPr/>
        </p:nvSpPr>
        <p:spPr>
          <a:xfrm>
            <a:off x="8617476" y="4295045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30A0-A5C7-4293-9ABB-C49CD817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Conclusions: How to balance these issues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139E895-75E5-4E6B-B0D4-477D40B5FBA1}"/>
              </a:ext>
            </a:extLst>
          </p:cNvPr>
          <p:cNvSpPr/>
          <p:nvPr/>
        </p:nvSpPr>
        <p:spPr>
          <a:xfrm>
            <a:off x="3521265" y="3029972"/>
            <a:ext cx="1043709" cy="840493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AA13B-06E3-412F-9392-5D0B9F645588}"/>
              </a:ext>
            </a:extLst>
          </p:cNvPr>
          <p:cNvSpPr txBox="1"/>
          <p:nvPr/>
        </p:nvSpPr>
        <p:spPr>
          <a:xfrm>
            <a:off x="1662294" y="3780998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Benefits</a:t>
            </a:r>
            <a:endParaRPr lang="en-ZA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E6ECA-5BEC-4911-A2B8-BC457361C717}"/>
              </a:ext>
            </a:extLst>
          </p:cNvPr>
          <p:cNvSpPr txBox="1"/>
          <p:nvPr/>
        </p:nvSpPr>
        <p:spPr>
          <a:xfrm>
            <a:off x="5417525" y="2515887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>
                <a:solidFill>
                  <a:schemeClr val="bg1">
                    <a:lumMod val="50000"/>
                  </a:schemeClr>
                </a:solidFill>
              </a:rPr>
              <a:t>Risks</a:t>
            </a:r>
            <a:endParaRPr lang="en-ZA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A57A1-FACB-4334-9BDD-9CE8BF15B844}"/>
              </a:ext>
            </a:extLst>
          </p:cNvPr>
          <p:cNvSpPr txBox="1"/>
          <p:nvPr/>
        </p:nvSpPr>
        <p:spPr>
          <a:xfrm>
            <a:off x="967758" y="2554416"/>
            <a:ext cx="189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/>
              <a:t>Tolerance</a:t>
            </a:r>
          </a:p>
          <a:p>
            <a:pPr algn="ctr"/>
            <a:r>
              <a:rPr lang="en-ZA" b="1" dirty="0"/>
              <a:t>Resistance barrier</a:t>
            </a:r>
          </a:p>
          <a:p>
            <a:pPr algn="ctr"/>
            <a:r>
              <a:rPr lang="en-ZA" b="1" dirty="0"/>
              <a:t>Viral suppression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81D06-F82C-4C14-8CB8-CD0E65BBAB9F}"/>
              </a:ext>
            </a:extLst>
          </p:cNvPr>
          <p:cNvSpPr txBox="1"/>
          <p:nvPr/>
        </p:nvSpPr>
        <p:spPr>
          <a:xfrm>
            <a:off x="4634416" y="1489334"/>
            <a:ext cx="207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Weight gain?</a:t>
            </a:r>
          </a:p>
          <a:p>
            <a:pPr algn="ctr"/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CVD risk?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B9907-4385-4618-806A-B83892FB37EE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 flipV="1">
            <a:off x="2132006" y="2412664"/>
            <a:ext cx="3539104" cy="136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6808C-50DE-4640-B835-B1DB90E17F4F}"/>
              </a:ext>
            </a:extLst>
          </p:cNvPr>
          <p:cNvSpPr txBox="1"/>
          <p:nvPr/>
        </p:nvSpPr>
        <p:spPr>
          <a:xfrm>
            <a:off x="255842" y="4621178"/>
            <a:ext cx="1180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Franklin Gothic Book" panose="020B0503020102020204" pitchFamily="34" charset="0"/>
              </a:rPr>
              <a:t>Increasing</a:t>
            </a:r>
            <a:r>
              <a:rPr lang="en-ZA" sz="3200" b="1" dirty="0">
                <a:latin typeface="Franklin Gothic Book" panose="020B0503020102020204" pitchFamily="34" charset="0"/>
              </a:rPr>
              <a:t> </a:t>
            </a:r>
            <a:r>
              <a:rPr lang="en-ZA" sz="3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food folate fortification </a:t>
            </a:r>
            <a:r>
              <a:rPr lang="en-ZA" sz="3200" dirty="0">
                <a:latin typeface="Franklin Gothic Book" panose="020B0503020102020204" pitchFamily="34" charset="0"/>
              </a:rPr>
              <a:t>&amp; reducing</a:t>
            </a:r>
            <a:r>
              <a:rPr lang="en-ZA" sz="3200" b="1" dirty="0">
                <a:latin typeface="Franklin Gothic Book" panose="020B0503020102020204" pitchFamily="34" charset="0"/>
              </a:rPr>
              <a:t> </a:t>
            </a:r>
            <a:r>
              <a:rPr lang="en-ZA" sz="3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unintended pregnancies </a:t>
            </a:r>
            <a:r>
              <a:rPr lang="en-ZA" sz="3200" dirty="0">
                <a:latin typeface="Franklin Gothic Book" panose="020B0503020102020204" pitchFamily="34" charset="0"/>
              </a:rPr>
              <a:t>will help shift the risk-benefit balance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2C269D-84E5-444D-A0F1-B76657444522}"/>
              </a:ext>
            </a:extLst>
          </p:cNvPr>
          <p:cNvSpPr txBox="1"/>
          <p:nvPr/>
        </p:nvSpPr>
        <p:spPr>
          <a:xfrm>
            <a:off x="3536304" y="3450218"/>
            <a:ext cx="1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819CE-8F98-4C3D-B06B-E8FA76C26C61}"/>
              </a:ext>
            </a:extLst>
          </p:cNvPr>
          <p:cNvSpPr txBox="1"/>
          <p:nvPr/>
        </p:nvSpPr>
        <p:spPr>
          <a:xfrm>
            <a:off x="7608134" y="1607946"/>
            <a:ext cx="4456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Neither issue is about DTG (or HIV)</a:t>
            </a:r>
          </a:p>
          <a:p>
            <a:r>
              <a:rPr lang="en-ZA" sz="3200" i="1" dirty="0">
                <a:latin typeface="Franklin Gothic Book" panose="020B0503020102020204" pitchFamily="34" charset="0"/>
                <a:sym typeface="Wingdings" panose="05000000000000000000" pitchFamily="2" charset="2"/>
              </a:rPr>
              <a:t> b</a:t>
            </a:r>
            <a:r>
              <a:rPr lang="en-ZA" sz="3200" i="1" dirty="0">
                <a:latin typeface="Franklin Gothic Book" panose="020B0503020102020204" pitchFamily="34" charset="0"/>
              </a:rPr>
              <a:t>roader public health engagement beyond vertical programmes</a:t>
            </a:r>
          </a:p>
        </p:txBody>
      </p:sp>
    </p:spTree>
    <p:extLst>
      <p:ext uri="{BB962C8B-B14F-4D97-AF65-F5344CB8AC3E}">
        <p14:creationId xmlns:p14="http://schemas.microsoft.com/office/powerpoint/2010/main" val="12547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“issues”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94AAAE-0E95-4894-81A3-16CA3BDE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1398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Focus on… 	antiretroviral risks and benefits: dolutegravir (DTG)</a:t>
            </a:r>
          </a:p>
          <a:p>
            <a:pPr marL="0" indent="0">
              <a:buNone/>
            </a:pPr>
            <a:r>
              <a:rPr lang="en-ZA" sz="2800" dirty="0"/>
              <a:t>				consider issues not beyond NTDs (or HIV)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Individuals vs populations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800" dirty="0"/>
              <a:t>Intersection of two massive public health concerns</a:t>
            </a:r>
          </a:p>
          <a:p>
            <a:pPr marL="0" indent="0">
              <a:buNone/>
            </a:pPr>
            <a:r>
              <a:rPr lang="en-ZA" sz="2800" dirty="0"/>
              <a:t>	HIV treatment </a:t>
            </a:r>
            <a:r>
              <a:rPr lang="en-ZA" sz="2800" dirty="0">
                <a:sym typeface="Wingdings" panose="05000000000000000000" pitchFamily="2" charset="2"/>
              </a:rPr>
              <a:t> </a:t>
            </a:r>
            <a:r>
              <a:rPr lang="en-ZA" sz="2800" i="1" dirty="0">
                <a:sym typeface="Wingdings" panose="05000000000000000000" pitchFamily="2" charset="2"/>
              </a:rPr>
              <a:t>mitigating risks of NTDs with DTG</a:t>
            </a:r>
            <a:endParaRPr lang="en-ZA" sz="2800" i="1" dirty="0"/>
          </a:p>
          <a:p>
            <a:pPr marL="0" indent="0">
              <a:buNone/>
            </a:pPr>
            <a:r>
              <a:rPr lang="en-ZA" sz="2800" dirty="0"/>
              <a:t>	Consequences of sex vs fertility intentions </a:t>
            </a:r>
            <a:r>
              <a:rPr lang="en-ZA" sz="2800" dirty="0">
                <a:sym typeface="Wingdings" panose="05000000000000000000" pitchFamily="2" charset="2"/>
              </a:rPr>
              <a:t> </a:t>
            </a:r>
            <a:r>
              <a:rPr lang="en-ZA" sz="2800" i="1" dirty="0">
                <a:sym typeface="Wingdings" panose="05000000000000000000" pitchFamily="2" charset="2"/>
              </a:rPr>
              <a:t>unintended pregnancy</a:t>
            </a:r>
            <a:endParaRPr lang="en-ZA" sz="2800" i="1" dirty="0"/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845623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06DE-BBB0-4B10-A646-76892268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E7E6-6F56-4E03-A740-DF722286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000" y="1498602"/>
            <a:ext cx="3852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ZA" dirty="0"/>
              <a:t>Lynne Mofenson</a:t>
            </a:r>
          </a:p>
          <a:p>
            <a:pPr marL="0" indent="0" algn="ctr">
              <a:buNone/>
            </a:pPr>
            <a:r>
              <a:rPr lang="en-ZA" dirty="0"/>
              <a:t>Mary-Ann Davies</a:t>
            </a:r>
          </a:p>
          <a:p>
            <a:pPr marL="0" indent="0" algn="ctr">
              <a:buNone/>
            </a:pPr>
            <a:r>
              <a:rPr lang="en-ZA" dirty="0"/>
              <a:t>Martina </a:t>
            </a:r>
            <a:r>
              <a:rPr lang="en-ZA" dirty="0" err="1"/>
              <a:t>Penazzato</a:t>
            </a:r>
            <a:endParaRPr lang="en-ZA" dirty="0"/>
          </a:p>
          <a:p>
            <a:pPr marL="0" indent="0" algn="ctr">
              <a:buNone/>
            </a:pPr>
            <a:r>
              <a:rPr lang="en-ZA" dirty="0"/>
              <a:t>Mary </a:t>
            </a:r>
            <a:r>
              <a:rPr lang="en-ZA" dirty="0" err="1"/>
              <a:t>Mahy</a:t>
            </a:r>
            <a:endParaRPr lang="en-ZA" dirty="0"/>
          </a:p>
          <a:p>
            <a:pPr marL="0" indent="0" algn="ctr">
              <a:buNone/>
            </a:pPr>
            <a:r>
              <a:rPr lang="en-ZA" dirty="0"/>
              <a:t>Thokozile Malaba</a:t>
            </a:r>
          </a:p>
          <a:p>
            <a:pPr marL="0" indent="0" algn="ctr">
              <a:buNone/>
            </a:pPr>
            <a:r>
              <a:rPr lang="en-ZA" dirty="0"/>
              <a:t>Jennifer Jao</a:t>
            </a:r>
          </a:p>
          <a:p>
            <a:pPr marL="0" indent="0" algn="ctr">
              <a:buNone/>
            </a:pPr>
            <a:r>
              <a:rPr lang="en-ZA" dirty="0"/>
              <a:t>Lena </a:t>
            </a:r>
            <a:r>
              <a:rPr lang="en-ZA" dirty="0" err="1"/>
              <a:t>Serghides</a:t>
            </a:r>
            <a:endParaRPr lang="en-ZA" dirty="0"/>
          </a:p>
          <a:p>
            <a:pPr marL="0" indent="0" algn="ctr">
              <a:buNone/>
            </a:pPr>
            <a:r>
              <a:rPr lang="en-ZA" dirty="0"/>
              <a:t>Tamsin Phillips</a:t>
            </a:r>
          </a:p>
          <a:p>
            <a:pPr marL="0" indent="0" algn="ctr">
              <a:buNone/>
            </a:pPr>
            <a:r>
              <a:rPr lang="en-ZA" dirty="0"/>
              <a:t>Sinead Delany-Moretlwe</a:t>
            </a:r>
          </a:p>
          <a:p>
            <a:pPr marL="0" indent="0" algn="ctr">
              <a:buNone/>
            </a:pPr>
            <a:r>
              <a:rPr lang="en-ZA" dirty="0"/>
              <a:t>Caitlin Dugdale</a:t>
            </a:r>
          </a:p>
          <a:p>
            <a:pPr marL="0" indent="0" algn="ctr">
              <a:buNone/>
            </a:pPr>
            <a:r>
              <a:rPr lang="en-ZA" dirty="0"/>
              <a:t>Elaine Abrams</a:t>
            </a:r>
          </a:p>
          <a:p>
            <a:pPr marL="0" indent="0" algn="ctr">
              <a:buNone/>
            </a:pPr>
            <a:r>
              <a:rPr lang="en-ZA" dirty="0"/>
              <a:t>Andrea Ciaranello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08DF5-264B-48DB-A1FB-F9FD618F3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5" y="2138776"/>
            <a:ext cx="3871615" cy="25804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NX0F3196">
            <a:extLst>
              <a:ext uri="{FF2B5EF4-FFF2-40B4-BE49-F238E27FC236}">
                <a16:creationId xmlns:a16="http://schemas.microsoft.com/office/drawing/2014/main" id="{CB540E36-7DC2-43F6-9842-79C716EC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82" y="1214577"/>
            <a:ext cx="2912118" cy="44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7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706E5D-6F6B-48C4-AD25-E1973A529B3B}"/>
              </a:ext>
            </a:extLst>
          </p:cNvPr>
          <p:cNvSpPr/>
          <p:nvPr/>
        </p:nvSpPr>
        <p:spPr>
          <a:xfrm rot="5400000">
            <a:off x="4833389" y="918442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A9B5462-5342-481D-AA58-264D2371AF01}"/>
              </a:ext>
            </a:extLst>
          </p:cNvPr>
          <p:cNvSpPr/>
          <p:nvPr/>
        </p:nvSpPr>
        <p:spPr>
          <a:xfrm rot="5400000">
            <a:off x="4833389" y="2621468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9CD94F-A956-432E-A92C-702BFAAD6E69}"/>
              </a:ext>
            </a:extLst>
          </p:cNvPr>
          <p:cNvSpPr/>
          <p:nvPr/>
        </p:nvSpPr>
        <p:spPr>
          <a:xfrm rot="5400000">
            <a:off x="4833389" y="4324494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46E29-842C-4D48-BAEC-262E033FCCA9}"/>
              </a:ext>
            </a:extLst>
          </p:cNvPr>
          <p:cNvSpPr/>
          <p:nvPr/>
        </p:nvSpPr>
        <p:spPr>
          <a:xfrm>
            <a:off x="2662844" y="701385"/>
            <a:ext cx="2387600" cy="5151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45D8F-8D1C-412D-8A05-E69EC6F2CC0E}"/>
              </a:ext>
            </a:extLst>
          </p:cNvPr>
          <p:cNvSpPr txBox="1"/>
          <p:nvPr/>
        </p:nvSpPr>
        <p:spPr>
          <a:xfrm>
            <a:off x="2873516" y="2054201"/>
            <a:ext cx="2467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Risks </a:t>
            </a:r>
          </a:p>
          <a:p>
            <a:r>
              <a:rPr lang="en-ZA" sz="3200" dirty="0"/>
              <a:t>versus benefits </a:t>
            </a:r>
          </a:p>
          <a:p>
            <a:r>
              <a:rPr lang="en-ZA" sz="3200" dirty="0"/>
              <a:t>of DTG </a:t>
            </a:r>
          </a:p>
          <a:p>
            <a:r>
              <a:rPr lang="en-ZA" sz="3200" dirty="0"/>
              <a:t>in WHLIV</a:t>
            </a:r>
          </a:p>
        </p:txBody>
      </p:sp>
    </p:spTree>
    <p:extLst>
      <p:ext uri="{BB962C8B-B14F-4D97-AF65-F5344CB8AC3E}">
        <p14:creationId xmlns:p14="http://schemas.microsoft.com/office/powerpoint/2010/main" val="289686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09C2A8-D880-4D51-B6C4-817DD20C1A8B}"/>
              </a:ext>
            </a:extLst>
          </p:cNvPr>
          <p:cNvSpPr/>
          <p:nvPr/>
        </p:nvSpPr>
        <p:spPr>
          <a:xfrm>
            <a:off x="2662845" y="701385"/>
            <a:ext cx="5913034" cy="5151727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706E5D-6F6B-48C4-AD25-E1973A529B3B}"/>
              </a:ext>
            </a:extLst>
          </p:cNvPr>
          <p:cNvSpPr/>
          <p:nvPr/>
        </p:nvSpPr>
        <p:spPr>
          <a:xfrm rot="5400000">
            <a:off x="4833389" y="918442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A9B5462-5342-481D-AA58-264D2371AF01}"/>
              </a:ext>
            </a:extLst>
          </p:cNvPr>
          <p:cNvSpPr/>
          <p:nvPr/>
        </p:nvSpPr>
        <p:spPr>
          <a:xfrm rot="5400000">
            <a:off x="4833389" y="2621468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9CD94F-A956-432E-A92C-702BFAAD6E69}"/>
              </a:ext>
            </a:extLst>
          </p:cNvPr>
          <p:cNvSpPr/>
          <p:nvPr/>
        </p:nvSpPr>
        <p:spPr>
          <a:xfrm rot="5400000">
            <a:off x="4833389" y="4324494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46E29-842C-4D48-BAEC-262E033FCCA9}"/>
              </a:ext>
            </a:extLst>
          </p:cNvPr>
          <p:cNvSpPr/>
          <p:nvPr/>
        </p:nvSpPr>
        <p:spPr>
          <a:xfrm>
            <a:off x="2662844" y="701385"/>
            <a:ext cx="2387600" cy="5151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45D8F-8D1C-412D-8A05-E69EC6F2CC0E}"/>
              </a:ext>
            </a:extLst>
          </p:cNvPr>
          <p:cNvSpPr txBox="1"/>
          <p:nvPr/>
        </p:nvSpPr>
        <p:spPr>
          <a:xfrm>
            <a:off x="2873516" y="2054201"/>
            <a:ext cx="2467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Risks </a:t>
            </a:r>
          </a:p>
          <a:p>
            <a:r>
              <a:rPr lang="en-ZA" sz="3200" dirty="0"/>
              <a:t>versus benefits </a:t>
            </a:r>
          </a:p>
          <a:p>
            <a:r>
              <a:rPr lang="en-ZA" sz="3200" dirty="0"/>
              <a:t>of DTG </a:t>
            </a:r>
          </a:p>
          <a:p>
            <a:r>
              <a:rPr lang="en-ZA" sz="3200" dirty="0"/>
              <a:t>in WHLIV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28ECE-73C7-4D75-81B8-B635F43E5833}"/>
              </a:ext>
            </a:extLst>
          </p:cNvPr>
          <p:cNvSpPr txBox="1"/>
          <p:nvPr/>
        </p:nvSpPr>
        <p:spPr>
          <a:xfrm>
            <a:off x="6120436" y="2239552"/>
            <a:ext cx="22138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3200" dirty="0"/>
              <a:t>Sex &amp; fertility</a:t>
            </a:r>
          </a:p>
          <a:p>
            <a:pPr algn="r"/>
            <a:r>
              <a:rPr lang="en-ZA" sz="3200" dirty="0"/>
              <a:t>intentions in WLHIV</a:t>
            </a:r>
          </a:p>
        </p:txBody>
      </p:sp>
    </p:spTree>
    <p:extLst>
      <p:ext uri="{BB962C8B-B14F-4D97-AF65-F5344CB8AC3E}">
        <p14:creationId xmlns:p14="http://schemas.microsoft.com/office/powerpoint/2010/main" val="265430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706E5D-6F6B-48C4-AD25-E1973A529B3B}"/>
              </a:ext>
            </a:extLst>
          </p:cNvPr>
          <p:cNvSpPr/>
          <p:nvPr/>
        </p:nvSpPr>
        <p:spPr>
          <a:xfrm rot="5400000">
            <a:off x="4833389" y="918442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A9B5462-5342-481D-AA58-264D2371AF01}"/>
              </a:ext>
            </a:extLst>
          </p:cNvPr>
          <p:cNvSpPr/>
          <p:nvPr/>
        </p:nvSpPr>
        <p:spPr>
          <a:xfrm rot="5400000">
            <a:off x="4833389" y="2621468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9CD94F-A956-432E-A92C-702BFAAD6E69}"/>
              </a:ext>
            </a:extLst>
          </p:cNvPr>
          <p:cNvSpPr/>
          <p:nvPr/>
        </p:nvSpPr>
        <p:spPr>
          <a:xfrm rot="5400000">
            <a:off x="4833389" y="4324494"/>
            <a:ext cx="1745673" cy="13115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E46E29-842C-4D48-BAEC-262E033FCCA9}"/>
              </a:ext>
            </a:extLst>
          </p:cNvPr>
          <p:cNvSpPr/>
          <p:nvPr/>
        </p:nvSpPr>
        <p:spPr>
          <a:xfrm>
            <a:off x="2662844" y="701385"/>
            <a:ext cx="2387600" cy="5151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45D8F-8D1C-412D-8A05-E69EC6F2CC0E}"/>
              </a:ext>
            </a:extLst>
          </p:cNvPr>
          <p:cNvSpPr txBox="1"/>
          <p:nvPr/>
        </p:nvSpPr>
        <p:spPr>
          <a:xfrm>
            <a:off x="2873516" y="2054201"/>
            <a:ext cx="2467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Risks </a:t>
            </a:r>
          </a:p>
          <a:p>
            <a:r>
              <a:rPr lang="en-ZA" sz="3200" dirty="0"/>
              <a:t>versus benefits </a:t>
            </a:r>
          </a:p>
          <a:p>
            <a:r>
              <a:rPr lang="en-ZA" sz="3200" dirty="0"/>
              <a:t>of DTG </a:t>
            </a:r>
          </a:p>
          <a:p>
            <a:r>
              <a:rPr lang="en-ZA" sz="3200" dirty="0"/>
              <a:t>in WHLIV</a:t>
            </a:r>
          </a:p>
        </p:txBody>
      </p:sp>
    </p:spTree>
    <p:extLst>
      <p:ext uri="{BB962C8B-B14F-4D97-AF65-F5344CB8AC3E}">
        <p14:creationId xmlns:p14="http://schemas.microsoft.com/office/powerpoint/2010/main" val="47532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3CF0-8DB7-432E-A09E-D2272039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HIV treatment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i="1" dirty="0">
                <a:sym typeface="Wingdings" panose="05000000000000000000" pitchFamily="2" charset="2"/>
              </a:rPr>
              <a:t>risks vs benefits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C6A00-2547-44E9-8E1F-0456046F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All drugs have risks and benefits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Pregnancy unique: maternal &amp; </a:t>
            </a:r>
            <a:r>
              <a:rPr lang="en-ZA" dirty="0" err="1"/>
              <a:t>fetal</a:t>
            </a:r>
            <a:r>
              <a:rPr lang="en-ZA" dirty="0"/>
              <a:t> considerations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HIV treatment has always balanced risks vs benefits</a:t>
            </a:r>
          </a:p>
          <a:p>
            <a:pPr lvl="1"/>
            <a:r>
              <a:rPr lang="en-ZA" b="1" dirty="0"/>
              <a:t>Change over time</a:t>
            </a:r>
            <a:r>
              <a:rPr lang="en-ZA" dirty="0"/>
              <a:t>: new data; more experience; new perspectives</a:t>
            </a:r>
          </a:p>
          <a:p>
            <a:pPr lvl="1"/>
            <a:r>
              <a:rPr lang="en-ZA" dirty="0"/>
              <a:t>Alternatives matter in balancing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5741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D2B0A62-CBB4-4451-9A5B-6A1175B395E4}"/>
              </a:ext>
            </a:extLst>
          </p:cNvPr>
          <p:cNvSpPr/>
          <p:nvPr/>
        </p:nvSpPr>
        <p:spPr>
          <a:xfrm>
            <a:off x="5070763" y="3703782"/>
            <a:ext cx="2050473" cy="1634836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C251F5-2B9E-4E6D-ABF3-7F8D1147A8F8}"/>
              </a:ext>
            </a:extLst>
          </p:cNvPr>
          <p:cNvCxnSpPr>
            <a:cxnSpLocks/>
          </p:cNvCxnSpPr>
          <p:nvPr/>
        </p:nvCxnSpPr>
        <p:spPr>
          <a:xfrm>
            <a:off x="3154217" y="3694546"/>
            <a:ext cx="5883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24B48A-2877-4A6A-8E31-E1E3BC436D47}"/>
              </a:ext>
            </a:extLst>
          </p:cNvPr>
          <p:cNvSpPr txBox="1"/>
          <p:nvPr/>
        </p:nvSpPr>
        <p:spPr>
          <a:xfrm>
            <a:off x="2678546" y="3768512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Benefits</a:t>
            </a:r>
            <a:endParaRPr lang="en-ZA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28B9F-4DEA-48D5-97C9-D70486086D6F}"/>
              </a:ext>
            </a:extLst>
          </p:cNvPr>
          <p:cNvSpPr txBox="1"/>
          <p:nvPr/>
        </p:nvSpPr>
        <p:spPr>
          <a:xfrm>
            <a:off x="8434635" y="3768512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/>
              <a:t>Risks</a:t>
            </a:r>
            <a:endParaRPr lang="en-ZA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DEF8-CBCE-4A1D-9C25-25943D125F89}"/>
              </a:ext>
            </a:extLst>
          </p:cNvPr>
          <p:cNvSpPr txBox="1"/>
          <p:nvPr/>
        </p:nvSpPr>
        <p:spPr>
          <a:xfrm>
            <a:off x="1850851" y="2044005"/>
            <a:ext cx="2861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b="1" dirty="0"/>
              <a:t>Tolerance</a:t>
            </a:r>
          </a:p>
          <a:p>
            <a:pPr algn="ctr"/>
            <a:r>
              <a:rPr lang="en-ZA" sz="2800" b="1" dirty="0"/>
              <a:t>Resistance barrier</a:t>
            </a:r>
          </a:p>
          <a:p>
            <a:pPr algn="ctr"/>
            <a:r>
              <a:rPr lang="en-ZA" sz="2800" b="1" dirty="0"/>
              <a:t>Viral suppression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815E0-B5BE-4069-8164-3A9464F7C8FB}"/>
              </a:ext>
            </a:extLst>
          </p:cNvPr>
          <p:cNvSpPr txBox="1"/>
          <p:nvPr/>
        </p:nvSpPr>
        <p:spPr>
          <a:xfrm>
            <a:off x="7248697" y="2044005"/>
            <a:ext cx="31823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b="1" dirty="0">
                <a:solidFill>
                  <a:srgbClr val="EF4129"/>
                </a:solidFill>
              </a:rPr>
              <a:t>Neural Tube Defects</a:t>
            </a:r>
          </a:p>
          <a:p>
            <a:pPr algn="ctr"/>
            <a:r>
              <a:rPr lang="en-ZA" sz="2800" b="1" dirty="0"/>
              <a:t>Weight gain?</a:t>
            </a:r>
          </a:p>
          <a:p>
            <a:pPr algn="ctr"/>
            <a:r>
              <a:rPr lang="en-ZA" sz="2800" b="1" dirty="0"/>
              <a:t>CVD risk?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87425-ADBA-4F0D-8435-AA223107E1B5}"/>
              </a:ext>
            </a:extLst>
          </p:cNvPr>
          <p:cNvSpPr txBox="1"/>
          <p:nvPr/>
        </p:nvSpPr>
        <p:spPr>
          <a:xfrm>
            <a:off x="5566299" y="4588502"/>
            <a:ext cx="104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</a:rPr>
              <a:t>DTG</a:t>
            </a:r>
            <a:endParaRPr lang="en-Z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ontent Placeholder 13">
            <a:extLst>
              <a:ext uri="{FF2B5EF4-FFF2-40B4-BE49-F238E27FC236}">
                <a16:creationId xmlns:a16="http://schemas.microsoft.com/office/drawing/2014/main" id="{47CDAE4A-CCA2-4FB8-8F55-E705CDB129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18966" y="492193"/>
          <a:ext cx="11989235" cy="479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A6DA366-C1B7-4C33-AD36-6443683AFD2C}"/>
              </a:ext>
            </a:extLst>
          </p:cNvPr>
          <p:cNvSpPr txBox="1"/>
          <p:nvPr/>
        </p:nvSpPr>
        <p:spPr>
          <a:xfrm>
            <a:off x="582064" y="325459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0.94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AE9CAF-1626-4BD2-B565-1B2C7FB7BD43}"/>
              </a:ext>
            </a:extLst>
          </p:cNvPr>
          <p:cNvSpPr/>
          <p:nvPr/>
        </p:nvSpPr>
        <p:spPr>
          <a:xfrm>
            <a:off x="3083849" y="5616814"/>
            <a:ext cx="603169" cy="46196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419F26-2BEB-45F7-9517-E9D76D8A1CAA}"/>
              </a:ext>
            </a:extLst>
          </p:cNvPr>
          <p:cNvSpPr/>
          <p:nvPr/>
        </p:nvSpPr>
        <p:spPr>
          <a:xfrm>
            <a:off x="5960362" y="5573821"/>
            <a:ext cx="603169" cy="461969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B6408A-55FA-4B97-896E-3CC9CAF58E76}"/>
              </a:ext>
            </a:extLst>
          </p:cNvPr>
          <p:cNvSpPr/>
          <p:nvPr/>
        </p:nvSpPr>
        <p:spPr>
          <a:xfrm>
            <a:off x="8818454" y="5556343"/>
            <a:ext cx="564311" cy="46433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3835BA-8EB5-4309-9521-479770ABB50C}"/>
              </a:ext>
            </a:extLst>
          </p:cNvPr>
          <p:cNvSpPr/>
          <p:nvPr/>
        </p:nvSpPr>
        <p:spPr>
          <a:xfrm>
            <a:off x="11501082" y="5564375"/>
            <a:ext cx="564311" cy="464339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932144-78A2-467D-A376-ADF980324BF2}"/>
              </a:ext>
            </a:extLst>
          </p:cNvPr>
          <p:cNvSpPr txBox="1"/>
          <p:nvPr/>
        </p:nvSpPr>
        <p:spPr>
          <a:xfrm>
            <a:off x="378528" y="49535"/>
            <a:ext cx="11117521" cy="625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Tsepamo:  Evolution of NTD Prevalence Over 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1F3EC-E4D6-4C7C-8E4B-85DE9F66117D}"/>
              </a:ext>
            </a:extLst>
          </p:cNvPr>
          <p:cNvSpPr txBox="1"/>
          <p:nvPr/>
        </p:nvSpPr>
        <p:spPr>
          <a:xfrm>
            <a:off x="4251007" y="621264"/>
            <a:ext cx="324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May 2018  - March 2019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98C91A-F3D6-43B6-BAEF-85863E91281B}"/>
              </a:ext>
            </a:extLst>
          </p:cNvPr>
          <p:cNvGrpSpPr/>
          <p:nvPr/>
        </p:nvGrpSpPr>
        <p:grpSpPr>
          <a:xfrm>
            <a:off x="3529520" y="1076360"/>
            <a:ext cx="8347861" cy="4143193"/>
            <a:chOff x="2728617" y="802155"/>
            <a:chExt cx="6260896" cy="317582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F0A0EF6-6C3F-4AFF-9627-BF81E42E6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8617" y="841973"/>
              <a:ext cx="2317238" cy="3095515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90C2F8-3F0E-4A1B-9AF2-575B3EF5307E}"/>
                </a:ext>
              </a:extLst>
            </p:cNvPr>
            <p:cNvCxnSpPr/>
            <p:nvPr/>
          </p:nvCxnSpPr>
          <p:spPr>
            <a:xfrm flipV="1">
              <a:off x="2804768" y="802156"/>
              <a:ext cx="0" cy="30307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5507E2-2B95-4B1F-A1FF-A5A6841A2417}"/>
                </a:ext>
              </a:extLst>
            </p:cNvPr>
            <p:cNvSpPr txBox="1"/>
            <p:nvPr/>
          </p:nvSpPr>
          <p:spPr>
            <a:xfrm>
              <a:off x="2788838" y="3408883"/>
              <a:ext cx="411411" cy="259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0.12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274638D-0F71-4393-B867-A7008B1B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5338" y="802155"/>
              <a:ext cx="1908897" cy="317582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BC5B6D-1969-4216-8AA4-D3491CE7127C}"/>
                </a:ext>
              </a:extLst>
            </p:cNvPr>
            <p:cNvSpPr txBox="1"/>
            <p:nvPr/>
          </p:nvSpPr>
          <p:spPr>
            <a:xfrm>
              <a:off x="5125558" y="3418040"/>
              <a:ext cx="411411" cy="259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0.05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5FFD3D1-612E-4623-9061-64DEE1B25A76}"/>
                </a:ext>
              </a:extLst>
            </p:cNvPr>
            <p:cNvCxnSpPr/>
            <p:nvPr/>
          </p:nvCxnSpPr>
          <p:spPr>
            <a:xfrm flipV="1">
              <a:off x="5084817" y="836867"/>
              <a:ext cx="0" cy="30307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2B59C80-32C4-434E-8574-E1798EC8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1007" y="866922"/>
              <a:ext cx="1978506" cy="3107575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FB67C0B-491A-4411-9A02-7C85C6212289}"/>
                </a:ext>
              </a:extLst>
            </p:cNvPr>
            <p:cNvCxnSpPr/>
            <p:nvPr/>
          </p:nvCxnSpPr>
          <p:spPr>
            <a:xfrm flipV="1">
              <a:off x="7066020" y="817254"/>
              <a:ext cx="0" cy="30307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4260DA-2661-4411-B579-31888A74D6F0}"/>
                </a:ext>
              </a:extLst>
            </p:cNvPr>
            <p:cNvSpPr txBox="1"/>
            <p:nvPr/>
          </p:nvSpPr>
          <p:spPr>
            <a:xfrm>
              <a:off x="7060800" y="3469602"/>
              <a:ext cx="411411" cy="259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0.09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BBE5C71-5A4A-46DE-8316-63777B703F1B}"/>
              </a:ext>
            </a:extLst>
          </p:cNvPr>
          <p:cNvSpPr/>
          <p:nvPr/>
        </p:nvSpPr>
        <p:spPr>
          <a:xfrm>
            <a:off x="6364687" y="4833734"/>
            <a:ext cx="202917" cy="23648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575F5798-7C6A-4321-92C3-FDC161991FDC}"/>
              </a:ext>
            </a:extLst>
          </p:cNvPr>
          <p:cNvSpPr/>
          <p:nvPr/>
        </p:nvSpPr>
        <p:spPr>
          <a:xfrm>
            <a:off x="8941809" y="4946624"/>
            <a:ext cx="283947" cy="18016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C0E1B1B3-780A-48DA-9454-3095DAEF06EB}"/>
              </a:ext>
            </a:extLst>
          </p:cNvPr>
          <p:cNvSpPr/>
          <p:nvPr/>
        </p:nvSpPr>
        <p:spPr>
          <a:xfrm>
            <a:off x="11687318" y="4868011"/>
            <a:ext cx="263236" cy="268688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77AB790-B519-4AE8-9004-1C2D95CA9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555" y="1360676"/>
            <a:ext cx="5096040" cy="29681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5BE96D5-51F9-4195-92E4-0A8814BAD376}"/>
              </a:ext>
            </a:extLst>
          </p:cNvPr>
          <p:cNvGrpSpPr/>
          <p:nvPr/>
        </p:nvGrpSpPr>
        <p:grpSpPr>
          <a:xfrm>
            <a:off x="98899" y="5234720"/>
            <a:ext cx="12293945" cy="1034753"/>
            <a:chOff x="138777" y="3887401"/>
            <a:chExt cx="9220459" cy="7760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1719EA5-F28A-4D41-952D-4A42E647EB98}"/>
                </a:ext>
              </a:extLst>
            </p:cNvPr>
            <p:cNvSpPr txBox="1"/>
            <p:nvPr/>
          </p:nvSpPr>
          <p:spPr>
            <a:xfrm>
              <a:off x="2794175" y="3901911"/>
              <a:ext cx="2309863" cy="7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333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33" u="sng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Non-DTG preconception</a:t>
              </a:r>
            </a:p>
            <a:p>
              <a:pPr>
                <a:spcBef>
                  <a:spcPts val="800"/>
                </a:spcBef>
              </a:pPr>
              <a:r>
                <a:rPr lang="en-US" sz="1333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May18   July    Sept     Nov    </a:t>
              </a:r>
              <a:r>
                <a:rPr lang="en-US" sz="1333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Mar19</a:t>
              </a:r>
            </a:p>
            <a:p>
              <a:r>
                <a:rPr lang="en-US" sz="1333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11300                                      </a:t>
              </a:r>
              <a:r>
                <a:rPr lang="en-US" sz="1333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14792</a:t>
              </a:r>
            </a:p>
            <a:p>
              <a:r>
                <a:rPr lang="en-US" sz="1333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D82D6E6-9754-4F1F-9FCF-A2194AF1C9B4}"/>
                </a:ext>
              </a:extLst>
            </p:cNvPr>
            <p:cNvSpPr txBox="1"/>
            <p:nvPr/>
          </p:nvSpPr>
          <p:spPr>
            <a:xfrm>
              <a:off x="4769045" y="3896558"/>
              <a:ext cx="2450303" cy="76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1333" u="sng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EFV pre-conception</a:t>
              </a:r>
            </a:p>
            <a:p>
              <a:pPr>
                <a:spcBef>
                  <a:spcPts val="800"/>
                </a:spcBef>
              </a:pPr>
              <a:r>
                <a:rPr lang="en-US" sz="1333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May18  July    Sept    Nov      </a:t>
              </a:r>
              <a:r>
                <a:rPr lang="en-US" sz="1333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Mar19</a:t>
              </a:r>
            </a:p>
            <a:p>
              <a:r>
                <a:rPr lang="en-US" sz="1333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5787                                       </a:t>
              </a:r>
              <a:r>
                <a:rPr lang="en-US" sz="1333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7959</a:t>
              </a:r>
            </a:p>
            <a:p>
              <a:r>
                <a:rPr lang="en-US" sz="1333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200D2A-705D-4A25-B2E6-42E8D85F5106}"/>
                </a:ext>
              </a:extLst>
            </p:cNvPr>
            <p:cNvSpPr txBox="1"/>
            <p:nvPr/>
          </p:nvSpPr>
          <p:spPr>
            <a:xfrm>
              <a:off x="6908933" y="3887401"/>
              <a:ext cx="2450303" cy="60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1333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HIV-uninfected</a:t>
              </a:r>
            </a:p>
            <a:p>
              <a:pPr>
                <a:spcBef>
                  <a:spcPts val="800"/>
                </a:spcBef>
              </a:pPr>
              <a:r>
                <a:rPr lang="en-US" sz="1333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333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May18  July    Sept     Nov  </a:t>
              </a:r>
              <a:r>
                <a:rPr lang="en-US" sz="1333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Mar19</a:t>
              </a:r>
              <a:r>
                <a:rPr lang="en-US" sz="1333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333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66057                                  </a:t>
              </a:r>
              <a:r>
                <a:rPr lang="en-US" sz="1333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89372</a:t>
              </a:r>
              <a:r>
                <a:rPr lang="en-US" sz="1333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62ACC8-92A4-4B34-A812-337E8AAF4AFB}"/>
                </a:ext>
              </a:extLst>
            </p:cNvPr>
            <p:cNvSpPr txBox="1"/>
            <p:nvPr/>
          </p:nvSpPr>
          <p:spPr>
            <a:xfrm>
              <a:off x="138777" y="3931550"/>
              <a:ext cx="2764630" cy="60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333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33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DTG preconception</a:t>
              </a:r>
            </a:p>
            <a:p>
              <a:r>
                <a:rPr lang="en-US" sz="1333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May18  July    Sept    Nov     Dec  </a:t>
              </a:r>
              <a:r>
                <a:rPr lang="en-US" sz="1333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Mar19</a:t>
              </a:r>
            </a:p>
            <a:p>
              <a:r>
                <a:rPr lang="en-US" sz="1333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      426                                                </a:t>
              </a:r>
              <a:r>
                <a:rPr lang="en-US" sz="1333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097562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15441</TotalTime>
  <Words>1237</Words>
  <Application>Microsoft Office PowerPoint</Application>
  <PresentationFormat>Widescreen</PresentationFormat>
  <Paragraphs>299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Raleway</vt:lpstr>
      <vt:lpstr>Wingdings</vt:lpstr>
      <vt:lpstr>AIDS 2016_Template</vt:lpstr>
      <vt:lpstr>Antiretrovirals for prevention in women of childbearing age:  issues to consider</vt:lpstr>
      <vt:lpstr>We all have “issues”</vt:lpstr>
      <vt:lpstr>We all have “issues”</vt:lpstr>
      <vt:lpstr>PowerPoint Presentation</vt:lpstr>
      <vt:lpstr>PowerPoint Presentation</vt:lpstr>
      <vt:lpstr>PowerPoint Presentation</vt:lpstr>
      <vt:lpstr>HIV treatment  risks vs benefits</vt:lpstr>
      <vt:lpstr>PowerPoint Presentation</vt:lpstr>
      <vt:lpstr>PowerPoint Presentation</vt:lpstr>
      <vt:lpstr>Balancing risk vs benefits for individuals vs populations</vt:lpstr>
      <vt:lpstr>Balancing risk vs benefits for individuals vs populations</vt:lpstr>
      <vt:lpstr>Balancing risk vs benefits for individuals vs populations</vt:lpstr>
      <vt:lpstr>PowerPoint Presentation</vt:lpstr>
      <vt:lpstr>Risk vs benefits at a population level</vt:lpstr>
      <vt:lpstr>Shifting the risk-benefit balance</vt:lpstr>
      <vt:lpstr>PowerPoint Presentation</vt:lpstr>
      <vt:lpstr>Countries with Folate Food Fortification</vt:lpstr>
      <vt:lpstr>Countries with Folate Food Fortification</vt:lpstr>
      <vt:lpstr>Countries with Folate Food Fortification</vt:lpstr>
      <vt:lpstr>PowerPoint Presentation</vt:lpstr>
      <vt:lpstr>Fertility intentions</vt:lpstr>
      <vt:lpstr>Unintended pregnancies</vt:lpstr>
      <vt:lpstr>Unintended pregnancies</vt:lpstr>
      <vt:lpstr>Unintended pregnancy more common in WLHIV in Africa</vt:lpstr>
      <vt:lpstr>Implications of unintended pregnancies</vt:lpstr>
      <vt:lpstr>Unintended pregnancies in women using ART</vt:lpstr>
      <vt:lpstr>What are the implications for DTG and NTDs? </vt:lpstr>
      <vt:lpstr>Conclusions: How to balance these issues</vt:lpstr>
      <vt:lpstr>Conclusions: How to balance these issues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Landon Myer</cp:lastModifiedBy>
  <cp:revision>85</cp:revision>
  <cp:lastPrinted>2017-01-16T15:31:13Z</cp:lastPrinted>
  <dcterms:created xsi:type="dcterms:W3CDTF">2017-01-13T09:09:35Z</dcterms:created>
  <dcterms:modified xsi:type="dcterms:W3CDTF">2019-07-24T13:00:28Z</dcterms:modified>
</cp:coreProperties>
</file>